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60" r:id="rId4"/>
    <p:sldId id="261" r:id="rId5"/>
    <p:sldId id="262" r:id="rId6"/>
    <p:sldId id="263" r:id="rId7"/>
    <p:sldId id="264" r:id="rId8"/>
    <p:sldId id="271" r:id="rId9"/>
    <p:sldId id="269" r:id="rId10"/>
    <p:sldId id="266" r:id="rId11"/>
    <p:sldId id="267" r:id="rId12"/>
    <p:sldId id="268" r:id="rId13"/>
    <p:sldId id="272" r:id="rId14"/>
    <p:sldId id="273" r:id="rId15"/>
    <p:sldId id="279" r:id="rId16"/>
    <p:sldId id="280" r:id="rId17"/>
    <p:sldId id="274" r:id="rId18"/>
    <p:sldId id="275" r:id="rId19"/>
    <p:sldId id="276" r:id="rId20"/>
    <p:sldId id="277" r:id="rId21"/>
    <p:sldId id="278" r:id="rId22"/>
    <p:sldId id="281" r:id="rId23"/>
    <p:sldId id="282" r:id="rId24"/>
    <p:sldId id="283"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208"/>
  </p:normalViewPr>
  <p:slideViewPr>
    <p:cSldViewPr snapToGrid="0" snapToObjects="1">
      <p:cViewPr varScale="1">
        <p:scale>
          <a:sx n="121" d="100"/>
          <a:sy n="121" d="100"/>
        </p:scale>
        <p:origin x="20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DD1B8-FE3B-3D46-BE20-D111A29EB1B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E9F3742-D7E3-624F-9164-B62A91F8C1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EBBC68D-9C4C-AC47-B128-1B1F75D9006B}"/>
              </a:ext>
            </a:extLst>
          </p:cNvPr>
          <p:cNvSpPr>
            <a:spLocks noGrp="1"/>
          </p:cNvSpPr>
          <p:nvPr>
            <p:ph type="dt" sz="half" idx="10"/>
          </p:nvPr>
        </p:nvSpPr>
        <p:spPr/>
        <p:txBody>
          <a:bodyPr/>
          <a:lstStyle/>
          <a:p>
            <a:fld id="{E8BED20F-49C7-2C4C-B455-B9278AB2D15D}" type="datetimeFigureOut">
              <a:rPr lang="en-US" smtClean="0"/>
              <a:t>5/6/20</a:t>
            </a:fld>
            <a:endParaRPr lang="en-US"/>
          </a:p>
        </p:txBody>
      </p:sp>
      <p:sp>
        <p:nvSpPr>
          <p:cNvPr id="5" name="Footer Placeholder 4">
            <a:extLst>
              <a:ext uri="{FF2B5EF4-FFF2-40B4-BE49-F238E27FC236}">
                <a16:creationId xmlns:a16="http://schemas.microsoft.com/office/drawing/2014/main" id="{D99E79DB-5790-814D-AACB-5E1318BE9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66A65E-5AD7-4D46-9627-CAA97298C4B7}"/>
              </a:ext>
            </a:extLst>
          </p:cNvPr>
          <p:cNvSpPr>
            <a:spLocks noGrp="1"/>
          </p:cNvSpPr>
          <p:nvPr>
            <p:ph type="sldNum" sz="quarter" idx="12"/>
          </p:nvPr>
        </p:nvSpPr>
        <p:spPr/>
        <p:txBody>
          <a:bodyPr/>
          <a:lstStyle/>
          <a:p>
            <a:fld id="{42E2BEFF-2029-B14C-A9A8-CC8FAB9F5348}" type="slidenum">
              <a:rPr lang="en-US" smtClean="0"/>
              <a:t>‹#›</a:t>
            </a:fld>
            <a:endParaRPr lang="en-US"/>
          </a:p>
        </p:txBody>
      </p:sp>
    </p:spTree>
    <p:extLst>
      <p:ext uri="{BB962C8B-B14F-4D97-AF65-F5344CB8AC3E}">
        <p14:creationId xmlns:p14="http://schemas.microsoft.com/office/powerpoint/2010/main" val="2295405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BE1B-C993-7F46-9E42-BC71F0E3725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AD6E493-1CB8-3241-BB7B-5B020C9E05D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364A96-14C5-954F-9342-234EA76CCD70}"/>
              </a:ext>
            </a:extLst>
          </p:cNvPr>
          <p:cNvSpPr>
            <a:spLocks noGrp="1"/>
          </p:cNvSpPr>
          <p:nvPr>
            <p:ph type="dt" sz="half" idx="10"/>
          </p:nvPr>
        </p:nvSpPr>
        <p:spPr/>
        <p:txBody>
          <a:bodyPr/>
          <a:lstStyle/>
          <a:p>
            <a:fld id="{E8BED20F-49C7-2C4C-B455-B9278AB2D15D}" type="datetimeFigureOut">
              <a:rPr lang="en-US" smtClean="0"/>
              <a:t>5/6/20</a:t>
            </a:fld>
            <a:endParaRPr lang="en-US"/>
          </a:p>
        </p:txBody>
      </p:sp>
      <p:sp>
        <p:nvSpPr>
          <p:cNvPr id="5" name="Footer Placeholder 4">
            <a:extLst>
              <a:ext uri="{FF2B5EF4-FFF2-40B4-BE49-F238E27FC236}">
                <a16:creationId xmlns:a16="http://schemas.microsoft.com/office/drawing/2014/main" id="{C6482C2C-CB12-5946-944A-6F2B43F995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B19854-6956-0441-AC6E-052A0C2F0268}"/>
              </a:ext>
            </a:extLst>
          </p:cNvPr>
          <p:cNvSpPr>
            <a:spLocks noGrp="1"/>
          </p:cNvSpPr>
          <p:nvPr>
            <p:ph type="sldNum" sz="quarter" idx="12"/>
          </p:nvPr>
        </p:nvSpPr>
        <p:spPr/>
        <p:txBody>
          <a:bodyPr/>
          <a:lstStyle/>
          <a:p>
            <a:fld id="{42E2BEFF-2029-B14C-A9A8-CC8FAB9F5348}" type="slidenum">
              <a:rPr lang="en-US" smtClean="0"/>
              <a:t>‹#›</a:t>
            </a:fld>
            <a:endParaRPr lang="en-US"/>
          </a:p>
        </p:txBody>
      </p:sp>
    </p:spTree>
    <p:extLst>
      <p:ext uri="{BB962C8B-B14F-4D97-AF65-F5344CB8AC3E}">
        <p14:creationId xmlns:p14="http://schemas.microsoft.com/office/powerpoint/2010/main" val="4135275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45FEAC-C9C5-3A4B-A777-E0FC153F3A9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0FAF1F7-E038-E140-8BE1-2F2603AEE90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04C21E-A6F1-644F-A26E-187C3EF9E628}"/>
              </a:ext>
            </a:extLst>
          </p:cNvPr>
          <p:cNvSpPr>
            <a:spLocks noGrp="1"/>
          </p:cNvSpPr>
          <p:nvPr>
            <p:ph type="dt" sz="half" idx="10"/>
          </p:nvPr>
        </p:nvSpPr>
        <p:spPr/>
        <p:txBody>
          <a:bodyPr/>
          <a:lstStyle/>
          <a:p>
            <a:fld id="{E8BED20F-49C7-2C4C-B455-B9278AB2D15D}" type="datetimeFigureOut">
              <a:rPr lang="en-US" smtClean="0"/>
              <a:t>5/6/20</a:t>
            </a:fld>
            <a:endParaRPr lang="en-US"/>
          </a:p>
        </p:txBody>
      </p:sp>
      <p:sp>
        <p:nvSpPr>
          <p:cNvPr id="5" name="Footer Placeholder 4">
            <a:extLst>
              <a:ext uri="{FF2B5EF4-FFF2-40B4-BE49-F238E27FC236}">
                <a16:creationId xmlns:a16="http://schemas.microsoft.com/office/drawing/2014/main" id="{ADC8A8E1-9B3B-E241-8D0E-B815806FF5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B29914-F5FE-FC43-8B4E-F693A77BD2FA}"/>
              </a:ext>
            </a:extLst>
          </p:cNvPr>
          <p:cNvSpPr>
            <a:spLocks noGrp="1"/>
          </p:cNvSpPr>
          <p:nvPr>
            <p:ph type="sldNum" sz="quarter" idx="12"/>
          </p:nvPr>
        </p:nvSpPr>
        <p:spPr/>
        <p:txBody>
          <a:bodyPr/>
          <a:lstStyle/>
          <a:p>
            <a:fld id="{42E2BEFF-2029-B14C-A9A8-CC8FAB9F5348}" type="slidenum">
              <a:rPr lang="en-US" smtClean="0"/>
              <a:t>‹#›</a:t>
            </a:fld>
            <a:endParaRPr lang="en-US"/>
          </a:p>
        </p:txBody>
      </p:sp>
    </p:spTree>
    <p:extLst>
      <p:ext uri="{BB962C8B-B14F-4D97-AF65-F5344CB8AC3E}">
        <p14:creationId xmlns:p14="http://schemas.microsoft.com/office/powerpoint/2010/main" val="2664040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5/6/20</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610320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BF86-397E-B345-A85C-796E9C9618F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6B96CC8-A1BD-FB4D-A2F1-0258686D746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9B8459-0365-1F4E-88DC-156829EC8098}"/>
              </a:ext>
            </a:extLst>
          </p:cNvPr>
          <p:cNvSpPr>
            <a:spLocks noGrp="1"/>
          </p:cNvSpPr>
          <p:nvPr>
            <p:ph type="dt" sz="half" idx="10"/>
          </p:nvPr>
        </p:nvSpPr>
        <p:spPr/>
        <p:txBody>
          <a:bodyPr/>
          <a:lstStyle/>
          <a:p>
            <a:fld id="{E8BED20F-49C7-2C4C-B455-B9278AB2D15D}" type="datetimeFigureOut">
              <a:rPr lang="en-US" smtClean="0"/>
              <a:t>5/6/20</a:t>
            </a:fld>
            <a:endParaRPr lang="en-US"/>
          </a:p>
        </p:txBody>
      </p:sp>
      <p:sp>
        <p:nvSpPr>
          <p:cNvPr id="5" name="Footer Placeholder 4">
            <a:extLst>
              <a:ext uri="{FF2B5EF4-FFF2-40B4-BE49-F238E27FC236}">
                <a16:creationId xmlns:a16="http://schemas.microsoft.com/office/drawing/2014/main" id="{333A7346-D486-824A-AAE3-3C075053C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6999F2-605C-3E43-AA68-3168E2C90E66}"/>
              </a:ext>
            </a:extLst>
          </p:cNvPr>
          <p:cNvSpPr>
            <a:spLocks noGrp="1"/>
          </p:cNvSpPr>
          <p:nvPr>
            <p:ph type="sldNum" sz="quarter" idx="12"/>
          </p:nvPr>
        </p:nvSpPr>
        <p:spPr/>
        <p:txBody>
          <a:bodyPr/>
          <a:lstStyle/>
          <a:p>
            <a:fld id="{42E2BEFF-2029-B14C-A9A8-CC8FAB9F5348}" type="slidenum">
              <a:rPr lang="en-US" smtClean="0"/>
              <a:t>‹#›</a:t>
            </a:fld>
            <a:endParaRPr lang="en-US"/>
          </a:p>
        </p:txBody>
      </p:sp>
    </p:spTree>
    <p:extLst>
      <p:ext uri="{BB962C8B-B14F-4D97-AF65-F5344CB8AC3E}">
        <p14:creationId xmlns:p14="http://schemas.microsoft.com/office/powerpoint/2010/main" val="3848572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E35A-DB34-3D4F-B522-1970D05B888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7130510-ADE7-BA4F-90D7-652EE7F52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C9CE4C0-2721-4345-93B3-2B78048EAE6A}"/>
              </a:ext>
            </a:extLst>
          </p:cNvPr>
          <p:cNvSpPr>
            <a:spLocks noGrp="1"/>
          </p:cNvSpPr>
          <p:nvPr>
            <p:ph type="dt" sz="half" idx="10"/>
          </p:nvPr>
        </p:nvSpPr>
        <p:spPr/>
        <p:txBody>
          <a:bodyPr/>
          <a:lstStyle/>
          <a:p>
            <a:fld id="{E8BED20F-49C7-2C4C-B455-B9278AB2D15D}" type="datetimeFigureOut">
              <a:rPr lang="en-US" smtClean="0"/>
              <a:t>5/6/20</a:t>
            </a:fld>
            <a:endParaRPr lang="en-US"/>
          </a:p>
        </p:txBody>
      </p:sp>
      <p:sp>
        <p:nvSpPr>
          <p:cNvPr id="5" name="Footer Placeholder 4">
            <a:extLst>
              <a:ext uri="{FF2B5EF4-FFF2-40B4-BE49-F238E27FC236}">
                <a16:creationId xmlns:a16="http://schemas.microsoft.com/office/drawing/2014/main" id="{5078ABC1-5C31-F840-9049-A13C85064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916A7-69ED-5C4E-8D5D-22A5902BB417}"/>
              </a:ext>
            </a:extLst>
          </p:cNvPr>
          <p:cNvSpPr>
            <a:spLocks noGrp="1"/>
          </p:cNvSpPr>
          <p:nvPr>
            <p:ph type="sldNum" sz="quarter" idx="12"/>
          </p:nvPr>
        </p:nvSpPr>
        <p:spPr/>
        <p:txBody>
          <a:bodyPr/>
          <a:lstStyle/>
          <a:p>
            <a:fld id="{42E2BEFF-2029-B14C-A9A8-CC8FAB9F5348}" type="slidenum">
              <a:rPr lang="en-US" smtClean="0"/>
              <a:t>‹#›</a:t>
            </a:fld>
            <a:endParaRPr lang="en-US"/>
          </a:p>
        </p:txBody>
      </p:sp>
    </p:spTree>
    <p:extLst>
      <p:ext uri="{BB962C8B-B14F-4D97-AF65-F5344CB8AC3E}">
        <p14:creationId xmlns:p14="http://schemas.microsoft.com/office/powerpoint/2010/main" val="720049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8E98-305C-1940-84FC-A6505347FE3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35DA37-C63B-6A4B-A903-A6556C01E9B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1D2A2E9-F0B5-9A43-BF7B-B6B6A25AE60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EF9EC7F-D6F6-5D44-A71D-61C45DAED30F}"/>
              </a:ext>
            </a:extLst>
          </p:cNvPr>
          <p:cNvSpPr>
            <a:spLocks noGrp="1"/>
          </p:cNvSpPr>
          <p:nvPr>
            <p:ph type="dt" sz="half" idx="10"/>
          </p:nvPr>
        </p:nvSpPr>
        <p:spPr/>
        <p:txBody>
          <a:bodyPr/>
          <a:lstStyle/>
          <a:p>
            <a:fld id="{E8BED20F-49C7-2C4C-B455-B9278AB2D15D}" type="datetimeFigureOut">
              <a:rPr lang="en-US" smtClean="0"/>
              <a:t>5/6/20</a:t>
            </a:fld>
            <a:endParaRPr lang="en-US"/>
          </a:p>
        </p:txBody>
      </p:sp>
      <p:sp>
        <p:nvSpPr>
          <p:cNvPr id="6" name="Footer Placeholder 5">
            <a:extLst>
              <a:ext uri="{FF2B5EF4-FFF2-40B4-BE49-F238E27FC236}">
                <a16:creationId xmlns:a16="http://schemas.microsoft.com/office/drawing/2014/main" id="{C84123DA-7251-6D40-8BF0-5401C2105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C151E-6A30-4F49-979F-5A73FEA9C75A}"/>
              </a:ext>
            </a:extLst>
          </p:cNvPr>
          <p:cNvSpPr>
            <a:spLocks noGrp="1"/>
          </p:cNvSpPr>
          <p:nvPr>
            <p:ph type="sldNum" sz="quarter" idx="12"/>
          </p:nvPr>
        </p:nvSpPr>
        <p:spPr/>
        <p:txBody>
          <a:bodyPr/>
          <a:lstStyle/>
          <a:p>
            <a:fld id="{42E2BEFF-2029-B14C-A9A8-CC8FAB9F5348}" type="slidenum">
              <a:rPr lang="en-US" smtClean="0"/>
              <a:t>‹#›</a:t>
            </a:fld>
            <a:endParaRPr lang="en-US"/>
          </a:p>
        </p:txBody>
      </p:sp>
    </p:spTree>
    <p:extLst>
      <p:ext uri="{BB962C8B-B14F-4D97-AF65-F5344CB8AC3E}">
        <p14:creationId xmlns:p14="http://schemas.microsoft.com/office/powerpoint/2010/main" val="1528068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109D-608D-C94B-BE2F-1038434E3CA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A3E65F-2640-E64C-9319-374C4925B0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E5CD2C3-DC52-1F4B-9549-A8D17603102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D2D9CE3-9607-AD4F-908E-766F516240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301C98C-1D5C-E245-BEED-A25F8B43CEF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89B0421-96DA-664E-B6BF-A1B3106DB383}"/>
              </a:ext>
            </a:extLst>
          </p:cNvPr>
          <p:cNvSpPr>
            <a:spLocks noGrp="1"/>
          </p:cNvSpPr>
          <p:nvPr>
            <p:ph type="dt" sz="half" idx="10"/>
          </p:nvPr>
        </p:nvSpPr>
        <p:spPr/>
        <p:txBody>
          <a:bodyPr/>
          <a:lstStyle/>
          <a:p>
            <a:fld id="{E8BED20F-49C7-2C4C-B455-B9278AB2D15D}" type="datetimeFigureOut">
              <a:rPr lang="en-US" smtClean="0"/>
              <a:t>5/6/20</a:t>
            </a:fld>
            <a:endParaRPr lang="en-US"/>
          </a:p>
        </p:txBody>
      </p:sp>
      <p:sp>
        <p:nvSpPr>
          <p:cNvPr id="8" name="Footer Placeholder 7">
            <a:extLst>
              <a:ext uri="{FF2B5EF4-FFF2-40B4-BE49-F238E27FC236}">
                <a16:creationId xmlns:a16="http://schemas.microsoft.com/office/drawing/2014/main" id="{C78777D5-CA29-144D-8C84-D346BA46F7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9C0E71-E758-434B-9171-D085389FBBB3}"/>
              </a:ext>
            </a:extLst>
          </p:cNvPr>
          <p:cNvSpPr>
            <a:spLocks noGrp="1"/>
          </p:cNvSpPr>
          <p:nvPr>
            <p:ph type="sldNum" sz="quarter" idx="12"/>
          </p:nvPr>
        </p:nvSpPr>
        <p:spPr/>
        <p:txBody>
          <a:bodyPr/>
          <a:lstStyle/>
          <a:p>
            <a:fld id="{42E2BEFF-2029-B14C-A9A8-CC8FAB9F5348}" type="slidenum">
              <a:rPr lang="en-US" smtClean="0"/>
              <a:t>‹#›</a:t>
            </a:fld>
            <a:endParaRPr lang="en-US"/>
          </a:p>
        </p:txBody>
      </p:sp>
    </p:spTree>
    <p:extLst>
      <p:ext uri="{BB962C8B-B14F-4D97-AF65-F5344CB8AC3E}">
        <p14:creationId xmlns:p14="http://schemas.microsoft.com/office/powerpoint/2010/main" val="4094061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23CC-F9AB-0745-82C6-B50A374E165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40A588F-A9B9-3440-B9AF-75A670CEC71D}"/>
              </a:ext>
            </a:extLst>
          </p:cNvPr>
          <p:cNvSpPr>
            <a:spLocks noGrp="1"/>
          </p:cNvSpPr>
          <p:nvPr>
            <p:ph type="dt" sz="half" idx="10"/>
          </p:nvPr>
        </p:nvSpPr>
        <p:spPr/>
        <p:txBody>
          <a:bodyPr/>
          <a:lstStyle/>
          <a:p>
            <a:fld id="{E8BED20F-49C7-2C4C-B455-B9278AB2D15D}" type="datetimeFigureOut">
              <a:rPr lang="en-US" smtClean="0"/>
              <a:t>5/6/20</a:t>
            </a:fld>
            <a:endParaRPr lang="en-US"/>
          </a:p>
        </p:txBody>
      </p:sp>
      <p:sp>
        <p:nvSpPr>
          <p:cNvPr id="4" name="Footer Placeholder 3">
            <a:extLst>
              <a:ext uri="{FF2B5EF4-FFF2-40B4-BE49-F238E27FC236}">
                <a16:creationId xmlns:a16="http://schemas.microsoft.com/office/drawing/2014/main" id="{02CD5582-97F0-C84F-8C71-4139728ED2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E7CEC0-DB5C-5A47-81BE-02808C25286F}"/>
              </a:ext>
            </a:extLst>
          </p:cNvPr>
          <p:cNvSpPr>
            <a:spLocks noGrp="1"/>
          </p:cNvSpPr>
          <p:nvPr>
            <p:ph type="sldNum" sz="quarter" idx="12"/>
          </p:nvPr>
        </p:nvSpPr>
        <p:spPr/>
        <p:txBody>
          <a:bodyPr/>
          <a:lstStyle/>
          <a:p>
            <a:fld id="{42E2BEFF-2029-B14C-A9A8-CC8FAB9F5348}" type="slidenum">
              <a:rPr lang="en-US" smtClean="0"/>
              <a:t>‹#›</a:t>
            </a:fld>
            <a:endParaRPr lang="en-US"/>
          </a:p>
        </p:txBody>
      </p:sp>
    </p:spTree>
    <p:extLst>
      <p:ext uri="{BB962C8B-B14F-4D97-AF65-F5344CB8AC3E}">
        <p14:creationId xmlns:p14="http://schemas.microsoft.com/office/powerpoint/2010/main" val="68523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487955-290C-B044-8FBD-E9A82820108D}"/>
              </a:ext>
            </a:extLst>
          </p:cNvPr>
          <p:cNvSpPr>
            <a:spLocks noGrp="1"/>
          </p:cNvSpPr>
          <p:nvPr>
            <p:ph type="dt" sz="half" idx="10"/>
          </p:nvPr>
        </p:nvSpPr>
        <p:spPr/>
        <p:txBody>
          <a:bodyPr/>
          <a:lstStyle/>
          <a:p>
            <a:fld id="{E8BED20F-49C7-2C4C-B455-B9278AB2D15D}" type="datetimeFigureOut">
              <a:rPr lang="en-US" smtClean="0"/>
              <a:t>5/6/20</a:t>
            </a:fld>
            <a:endParaRPr lang="en-US"/>
          </a:p>
        </p:txBody>
      </p:sp>
      <p:sp>
        <p:nvSpPr>
          <p:cNvPr id="3" name="Footer Placeholder 2">
            <a:extLst>
              <a:ext uri="{FF2B5EF4-FFF2-40B4-BE49-F238E27FC236}">
                <a16:creationId xmlns:a16="http://schemas.microsoft.com/office/drawing/2014/main" id="{DDCFEFCF-9512-8948-A112-3DD76DC0BA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AFE19D-1BC0-464F-8E05-6FFFA9726479}"/>
              </a:ext>
            </a:extLst>
          </p:cNvPr>
          <p:cNvSpPr>
            <a:spLocks noGrp="1"/>
          </p:cNvSpPr>
          <p:nvPr>
            <p:ph type="sldNum" sz="quarter" idx="12"/>
          </p:nvPr>
        </p:nvSpPr>
        <p:spPr/>
        <p:txBody>
          <a:bodyPr/>
          <a:lstStyle/>
          <a:p>
            <a:fld id="{42E2BEFF-2029-B14C-A9A8-CC8FAB9F5348}" type="slidenum">
              <a:rPr lang="en-US" smtClean="0"/>
              <a:t>‹#›</a:t>
            </a:fld>
            <a:endParaRPr lang="en-US"/>
          </a:p>
        </p:txBody>
      </p:sp>
    </p:spTree>
    <p:extLst>
      <p:ext uri="{BB962C8B-B14F-4D97-AF65-F5344CB8AC3E}">
        <p14:creationId xmlns:p14="http://schemas.microsoft.com/office/powerpoint/2010/main" val="2025483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A879-004C-794C-B865-A8E83A28BAF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565B83A-CD45-E143-AF4B-1A18DD705D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AD4919-E2CC-1C4A-9DC0-06BCC779DD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06C2CE-8055-8F45-B639-01ABBA65C166}"/>
              </a:ext>
            </a:extLst>
          </p:cNvPr>
          <p:cNvSpPr>
            <a:spLocks noGrp="1"/>
          </p:cNvSpPr>
          <p:nvPr>
            <p:ph type="dt" sz="half" idx="10"/>
          </p:nvPr>
        </p:nvSpPr>
        <p:spPr/>
        <p:txBody>
          <a:bodyPr/>
          <a:lstStyle/>
          <a:p>
            <a:fld id="{E8BED20F-49C7-2C4C-B455-B9278AB2D15D}" type="datetimeFigureOut">
              <a:rPr lang="en-US" smtClean="0"/>
              <a:t>5/6/20</a:t>
            </a:fld>
            <a:endParaRPr lang="en-US"/>
          </a:p>
        </p:txBody>
      </p:sp>
      <p:sp>
        <p:nvSpPr>
          <p:cNvPr id="6" name="Footer Placeholder 5">
            <a:extLst>
              <a:ext uri="{FF2B5EF4-FFF2-40B4-BE49-F238E27FC236}">
                <a16:creationId xmlns:a16="http://schemas.microsoft.com/office/drawing/2014/main" id="{AE8622C0-7E2B-FA40-ABB2-2677C864B4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96ED3F-23D4-5B4B-A1D9-7AB7665EEF26}"/>
              </a:ext>
            </a:extLst>
          </p:cNvPr>
          <p:cNvSpPr>
            <a:spLocks noGrp="1"/>
          </p:cNvSpPr>
          <p:nvPr>
            <p:ph type="sldNum" sz="quarter" idx="12"/>
          </p:nvPr>
        </p:nvSpPr>
        <p:spPr/>
        <p:txBody>
          <a:bodyPr/>
          <a:lstStyle/>
          <a:p>
            <a:fld id="{42E2BEFF-2029-B14C-A9A8-CC8FAB9F5348}" type="slidenum">
              <a:rPr lang="en-US" smtClean="0"/>
              <a:t>‹#›</a:t>
            </a:fld>
            <a:endParaRPr lang="en-US"/>
          </a:p>
        </p:txBody>
      </p:sp>
    </p:spTree>
    <p:extLst>
      <p:ext uri="{BB962C8B-B14F-4D97-AF65-F5344CB8AC3E}">
        <p14:creationId xmlns:p14="http://schemas.microsoft.com/office/powerpoint/2010/main" val="1161941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79625-6DA9-AC42-BC0F-680C0F0FF8F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687DA5C-3AE6-5E48-8B37-8DD0B41312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C33891-6C0E-634C-A0B5-49227A48A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F57E01-CA61-1740-BA6E-E87BF25ACE0D}"/>
              </a:ext>
            </a:extLst>
          </p:cNvPr>
          <p:cNvSpPr>
            <a:spLocks noGrp="1"/>
          </p:cNvSpPr>
          <p:nvPr>
            <p:ph type="dt" sz="half" idx="10"/>
          </p:nvPr>
        </p:nvSpPr>
        <p:spPr/>
        <p:txBody>
          <a:bodyPr/>
          <a:lstStyle/>
          <a:p>
            <a:fld id="{E8BED20F-49C7-2C4C-B455-B9278AB2D15D}" type="datetimeFigureOut">
              <a:rPr lang="en-US" smtClean="0"/>
              <a:t>5/6/20</a:t>
            </a:fld>
            <a:endParaRPr lang="en-US"/>
          </a:p>
        </p:txBody>
      </p:sp>
      <p:sp>
        <p:nvSpPr>
          <p:cNvPr id="6" name="Footer Placeholder 5">
            <a:extLst>
              <a:ext uri="{FF2B5EF4-FFF2-40B4-BE49-F238E27FC236}">
                <a16:creationId xmlns:a16="http://schemas.microsoft.com/office/drawing/2014/main" id="{98E4D510-9123-4B41-96AB-29BC74891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2B8117-FBC9-0F48-8462-69DC43B3A70C}"/>
              </a:ext>
            </a:extLst>
          </p:cNvPr>
          <p:cNvSpPr>
            <a:spLocks noGrp="1"/>
          </p:cNvSpPr>
          <p:nvPr>
            <p:ph type="sldNum" sz="quarter" idx="12"/>
          </p:nvPr>
        </p:nvSpPr>
        <p:spPr/>
        <p:txBody>
          <a:bodyPr/>
          <a:lstStyle/>
          <a:p>
            <a:fld id="{42E2BEFF-2029-B14C-A9A8-CC8FAB9F5348}" type="slidenum">
              <a:rPr lang="en-US" smtClean="0"/>
              <a:t>‹#›</a:t>
            </a:fld>
            <a:endParaRPr lang="en-US"/>
          </a:p>
        </p:txBody>
      </p:sp>
    </p:spTree>
    <p:extLst>
      <p:ext uri="{BB962C8B-B14F-4D97-AF65-F5344CB8AC3E}">
        <p14:creationId xmlns:p14="http://schemas.microsoft.com/office/powerpoint/2010/main" val="1646953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530FCA-E7C9-B849-BEFB-744EAEC862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ECC90F8-C3EA-194A-A841-91825A3DC0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52D938C-EDE2-B241-9FDB-804053BA39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BED20F-49C7-2C4C-B455-B9278AB2D15D}" type="datetimeFigureOut">
              <a:rPr lang="en-US" smtClean="0"/>
              <a:t>5/6/20</a:t>
            </a:fld>
            <a:endParaRPr lang="en-US"/>
          </a:p>
        </p:txBody>
      </p:sp>
      <p:sp>
        <p:nvSpPr>
          <p:cNvPr id="5" name="Footer Placeholder 4">
            <a:extLst>
              <a:ext uri="{FF2B5EF4-FFF2-40B4-BE49-F238E27FC236}">
                <a16:creationId xmlns:a16="http://schemas.microsoft.com/office/drawing/2014/main" id="{D2771B3C-4058-B540-A468-8D4A7F34CE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1E3B82-0F11-3441-9CF9-31347EDF86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E2BEFF-2029-B14C-A9A8-CC8FAB9F5348}" type="slidenum">
              <a:rPr lang="en-US" smtClean="0"/>
              <a:t>‹#›</a:t>
            </a:fld>
            <a:endParaRPr lang="en-US"/>
          </a:p>
        </p:txBody>
      </p:sp>
    </p:spTree>
    <p:extLst>
      <p:ext uri="{BB962C8B-B14F-4D97-AF65-F5344CB8AC3E}">
        <p14:creationId xmlns:p14="http://schemas.microsoft.com/office/powerpoint/2010/main" val="682171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00AE9-B901-3A4C-BA5C-D37F8C85FF74}"/>
              </a:ext>
            </a:extLst>
          </p:cNvPr>
          <p:cNvSpPr>
            <a:spLocks noGrp="1"/>
          </p:cNvSpPr>
          <p:nvPr>
            <p:ph type="ctrTitle"/>
          </p:nvPr>
        </p:nvSpPr>
        <p:spPr>
          <a:xfrm>
            <a:off x="1524000" y="836612"/>
            <a:ext cx="9144000" cy="2109788"/>
          </a:xfrm>
        </p:spPr>
        <p:txBody>
          <a:bodyPr anchor="t">
            <a:normAutofit/>
          </a:bodyPr>
          <a:lstStyle/>
          <a:p>
            <a:r>
              <a:rPr lang="en-US" dirty="0"/>
              <a:t>Text Summarization Using RNN</a:t>
            </a:r>
          </a:p>
        </p:txBody>
      </p:sp>
      <p:sp>
        <p:nvSpPr>
          <p:cNvPr id="3" name="Subtitle 2">
            <a:extLst>
              <a:ext uri="{FF2B5EF4-FFF2-40B4-BE49-F238E27FC236}">
                <a16:creationId xmlns:a16="http://schemas.microsoft.com/office/drawing/2014/main" id="{2EE812C8-0006-0243-8487-9A02DB04E9A3}"/>
              </a:ext>
            </a:extLst>
          </p:cNvPr>
          <p:cNvSpPr>
            <a:spLocks noGrp="1"/>
          </p:cNvSpPr>
          <p:nvPr>
            <p:ph type="subTitle" idx="1"/>
          </p:nvPr>
        </p:nvSpPr>
        <p:spPr>
          <a:xfrm>
            <a:off x="7886700" y="3602038"/>
            <a:ext cx="2781300" cy="1655762"/>
          </a:xfrm>
        </p:spPr>
        <p:txBody>
          <a:bodyPr>
            <a:normAutofit lnSpcReduction="10000"/>
          </a:bodyPr>
          <a:lstStyle/>
          <a:p>
            <a:pPr algn="r"/>
            <a:r>
              <a:rPr lang="en-US" dirty="0"/>
              <a:t>-Group D:</a:t>
            </a:r>
          </a:p>
          <a:p>
            <a:pPr algn="r"/>
            <a:r>
              <a:rPr lang="en-US" dirty="0"/>
              <a:t>Deepak Shukla</a:t>
            </a:r>
          </a:p>
          <a:p>
            <a:pPr algn="r"/>
            <a:r>
              <a:rPr lang="en-US" dirty="0" err="1"/>
              <a:t>Naina</a:t>
            </a:r>
            <a:r>
              <a:rPr lang="en-US" dirty="0"/>
              <a:t> Jain</a:t>
            </a:r>
          </a:p>
          <a:p>
            <a:pPr algn="r"/>
            <a:r>
              <a:rPr lang="en-US" dirty="0"/>
              <a:t>Pranav </a:t>
            </a:r>
            <a:r>
              <a:rPr lang="en-US" dirty="0" err="1"/>
              <a:t>Deeshpande</a:t>
            </a:r>
            <a:r>
              <a:rPr lang="en-US" dirty="0"/>
              <a:t> </a:t>
            </a:r>
          </a:p>
        </p:txBody>
      </p:sp>
    </p:spTree>
    <p:extLst>
      <p:ext uri="{BB962C8B-B14F-4D97-AF65-F5344CB8AC3E}">
        <p14:creationId xmlns:p14="http://schemas.microsoft.com/office/powerpoint/2010/main" val="3510907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801340" y="802955"/>
            <a:ext cx="4766330" cy="1454051"/>
          </a:xfrm>
        </p:spPr>
        <p:txBody>
          <a:bodyPr vert="horz" lIns="91440" tIns="45720" rIns="91440" bIns="45720" rtlCol="0" anchor="ctr">
            <a:normAutofit/>
          </a:bodyPr>
          <a:lstStyle/>
          <a:p>
            <a:r>
              <a:rPr lang="en-US" sz="3600" b="1" kern="1200" dirty="0">
                <a:solidFill>
                  <a:srgbClr val="000000"/>
                </a:solidFill>
                <a:latin typeface="+mj-lt"/>
                <a:ea typeface="+mj-ea"/>
                <a:cs typeface="+mj-cs"/>
              </a:rPr>
              <a:t>Why LSTM?</a:t>
            </a: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801340" y="2421683"/>
            <a:ext cx="4765949" cy="3353476"/>
          </a:xfrm>
        </p:spPr>
        <p:txBody>
          <a:bodyPr vert="horz" lIns="91440" tIns="45720" rIns="91440" bIns="45720" rtlCol="0" anchor="t">
            <a:normAutofit/>
          </a:bodyPr>
          <a:lstStyle/>
          <a:p>
            <a:r>
              <a:rPr lang="en-US" sz="2400" b="1" dirty="0">
                <a:solidFill>
                  <a:srgbClr val="000000"/>
                </a:solidFill>
              </a:rPr>
              <a:t>Flashback: </a:t>
            </a:r>
            <a:r>
              <a:rPr lang="en-US" sz="2400" dirty="0">
                <a:solidFill>
                  <a:srgbClr val="000000"/>
                </a:solidFill>
              </a:rPr>
              <a:t>Recurrent Neural Networks </a:t>
            </a:r>
            <a:r>
              <a:rPr lang="en-US" sz="2400" b="1" dirty="0">
                <a:solidFill>
                  <a:srgbClr val="000000"/>
                </a:solidFill>
              </a:rPr>
              <a:t>(RNN)</a:t>
            </a:r>
          </a:p>
          <a:p>
            <a:pPr marL="457200" lvl="1"/>
            <a:r>
              <a:rPr lang="en-US" dirty="0">
                <a:solidFill>
                  <a:srgbClr val="000000"/>
                </a:solidFill>
              </a:rPr>
              <a:t>Achieved time-dependency (Stock prediction)</a:t>
            </a:r>
          </a:p>
          <a:p>
            <a:pPr marL="457200" lvl="1"/>
            <a:r>
              <a:rPr lang="en-US" dirty="0">
                <a:solidFill>
                  <a:srgbClr val="000000"/>
                </a:solidFill>
              </a:rPr>
              <a:t>Effective for short-term dependencies only</a:t>
            </a:r>
          </a:p>
          <a:p>
            <a:pPr marL="0" indent="0">
              <a:buNone/>
            </a:pPr>
            <a:r>
              <a:rPr lang="en-US" sz="2400" dirty="0">
                <a:solidFill>
                  <a:srgbClr val="000000"/>
                </a:solidFill>
              </a:rPr>
              <a:t>Vanilla RNNs fail to understand context behind an input</a:t>
            </a:r>
          </a:p>
          <a:p>
            <a:pPr marL="228600" lvl="1"/>
            <a:endParaRPr lang="en-US" sz="1800" dirty="0">
              <a:solidFill>
                <a:srgbClr val="000000"/>
              </a:solidFill>
            </a:endParaRPr>
          </a:p>
        </p:txBody>
      </p:sp>
      <p:sp>
        <p:nvSpPr>
          <p:cNvPr id="20"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close up of a sign&#10;&#10;Description automatically generated">
            <a:extLst>
              <a:ext uri="{FF2B5EF4-FFF2-40B4-BE49-F238E27FC236}">
                <a16:creationId xmlns:a16="http://schemas.microsoft.com/office/drawing/2014/main" id="{EAA685DB-FAFF-3244-A112-2E6A52D49D74}"/>
              </a:ext>
            </a:extLst>
          </p:cNvPr>
          <p:cNvPicPr>
            <a:picLocks noChangeAspect="1"/>
          </p:cNvPicPr>
          <p:nvPr/>
        </p:nvPicPr>
        <p:blipFill rotWithShape="1">
          <a:blip r:embed="rId3"/>
          <a:srcRect t="4085" b="4834"/>
          <a:stretch/>
        </p:blipFill>
        <p:spPr>
          <a:xfrm>
            <a:off x="8210611" y="1700784"/>
            <a:ext cx="3137794" cy="4379976"/>
          </a:xfrm>
          <a:prstGeom prst="rect">
            <a:avLst/>
          </a:prstGeom>
        </p:spPr>
      </p:pic>
    </p:spTree>
    <p:extLst>
      <p:ext uri="{BB962C8B-B14F-4D97-AF65-F5344CB8AC3E}">
        <p14:creationId xmlns:p14="http://schemas.microsoft.com/office/powerpoint/2010/main" val="2651824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648929" y="629267"/>
            <a:ext cx="9766659" cy="970934"/>
          </a:xfrm>
        </p:spPr>
        <p:txBody>
          <a:bodyPr vert="horz" lIns="91440" tIns="45720" rIns="91440" bIns="45720" rtlCol="0" anchor="ctr">
            <a:normAutofit/>
          </a:bodyPr>
          <a:lstStyle/>
          <a:p>
            <a:r>
              <a:rPr lang="en-IN" b="1"/>
              <a:t>Dependencies</a:t>
            </a:r>
            <a:endParaRPr lang="en-US" b="1" dirty="0"/>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612596" y="1600201"/>
            <a:ext cx="10966808" cy="1990725"/>
          </a:xfrm>
        </p:spPr>
        <p:txBody>
          <a:bodyPr vert="horz" lIns="91440" tIns="45720" rIns="91440" bIns="45720" rtlCol="0">
            <a:normAutofit/>
          </a:bodyPr>
          <a:lstStyle/>
          <a:p>
            <a:r>
              <a:rPr lang="en-IN" dirty="0"/>
              <a:t>Previous cell state </a:t>
            </a:r>
            <a:r>
              <a:rPr lang="en-IN" i="1" dirty="0">
                <a:solidFill>
                  <a:schemeClr val="tx1">
                    <a:lumMod val="50000"/>
                    <a:lumOff val="50000"/>
                  </a:schemeClr>
                </a:solidFill>
              </a:rPr>
              <a:t>(information present in memory after previous time step)</a:t>
            </a:r>
            <a:endParaRPr lang="en-IN" dirty="0">
              <a:solidFill>
                <a:schemeClr val="tx1">
                  <a:lumMod val="50000"/>
                  <a:lumOff val="50000"/>
                </a:schemeClr>
              </a:solidFill>
            </a:endParaRPr>
          </a:p>
          <a:p>
            <a:r>
              <a:rPr lang="en-IN" dirty="0"/>
              <a:t>Previous hidden state</a:t>
            </a:r>
            <a:r>
              <a:rPr lang="en-IN" dirty="0">
                <a:solidFill>
                  <a:schemeClr val="tx1">
                    <a:lumMod val="50000"/>
                    <a:lumOff val="50000"/>
                  </a:schemeClr>
                </a:solidFill>
              </a:rPr>
              <a:t> </a:t>
            </a:r>
            <a:r>
              <a:rPr lang="en-IN" i="1" dirty="0">
                <a:solidFill>
                  <a:schemeClr val="tx1">
                    <a:lumMod val="50000"/>
                    <a:lumOff val="50000"/>
                  </a:schemeClr>
                </a:solidFill>
              </a:rPr>
              <a:t>(output of previous cell)</a:t>
            </a:r>
            <a:endParaRPr lang="en-IN" dirty="0">
              <a:solidFill>
                <a:schemeClr val="tx1">
                  <a:lumMod val="50000"/>
                  <a:lumOff val="50000"/>
                </a:schemeClr>
              </a:solidFill>
            </a:endParaRPr>
          </a:p>
          <a:p>
            <a:r>
              <a:rPr lang="en-IN" dirty="0"/>
              <a:t>Input at current time step </a:t>
            </a:r>
            <a:r>
              <a:rPr lang="en-IN" i="1" dirty="0">
                <a:solidFill>
                  <a:schemeClr val="tx1">
                    <a:lumMod val="50000"/>
                    <a:lumOff val="50000"/>
                  </a:schemeClr>
                </a:solidFill>
              </a:rPr>
              <a:t>(the new information)</a:t>
            </a:r>
            <a:endParaRPr lang="en-IN" dirty="0">
              <a:solidFill>
                <a:schemeClr val="tx1">
                  <a:lumMod val="50000"/>
                  <a:lumOff val="50000"/>
                </a:schemeClr>
              </a:solidFill>
            </a:endParaRPr>
          </a:p>
        </p:txBody>
      </p:sp>
      <p:pic>
        <p:nvPicPr>
          <p:cNvPr id="4" name="Picture 3">
            <a:extLst>
              <a:ext uri="{FF2B5EF4-FFF2-40B4-BE49-F238E27FC236}">
                <a16:creationId xmlns:a16="http://schemas.microsoft.com/office/drawing/2014/main" id="{C753ECF8-1253-E54C-A8D6-FBC269E8DE5B}"/>
              </a:ext>
            </a:extLst>
          </p:cNvPr>
          <p:cNvPicPr>
            <a:picLocks noChangeAspect="1"/>
          </p:cNvPicPr>
          <p:nvPr/>
        </p:nvPicPr>
        <p:blipFill>
          <a:blip r:embed="rId2"/>
          <a:stretch>
            <a:fillRect/>
          </a:stretch>
        </p:blipFill>
        <p:spPr>
          <a:xfrm>
            <a:off x="2071508" y="3574433"/>
            <a:ext cx="6921500" cy="2654300"/>
          </a:xfrm>
          <a:prstGeom prst="rect">
            <a:avLst/>
          </a:prstGeom>
        </p:spPr>
      </p:pic>
    </p:spTree>
    <p:extLst>
      <p:ext uri="{BB962C8B-B14F-4D97-AF65-F5344CB8AC3E}">
        <p14:creationId xmlns:p14="http://schemas.microsoft.com/office/powerpoint/2010/main" val="2790650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5">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27">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807365" y="802955"/>
            <a:ext cx="6318649" cy="1454051"/>
          </a:xfrm>
        </p:spPr>
        <p:txBody>
          <a:bodyPr vert="horz" lIns="91440" tIns="45720" rIns="91440" bIns="45720" rtlCol="0" anchor="ctr">
            <a:normAutofit/>
          </a:bodyPr>
          <a:lstStyle/>
          <a:p>
            <a:r>
              <a:rPr lang="en-US" sz="3600">
                <a:solidFill>
                  <a:srgbClr val="000000"/>
                </a:solidFill>
              </a:rPr>
              <a:t>Architecture:</a:t>
            </a:r>
            <a:endParaRPr lang="en-US" sz="3600" b="1" dirty="0">
              <a:solidFill>
                <a:srgbClr val="000000"/>
              </a:solidFill>
            </a:endParaRP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803807" y="2421682"/>
            <a:ext cx="4650524" cy="3639289"/>
          </a:xfrm>
        </p:spPr>
        <p:txBody>
          <a:bodyPr vert="horz" lIns="91440" tIns="45720" rIns="91440" bIns="45720" rtlCol="0" anchor="ctr">
            <a:normAutofit/>
          </a:bodyPr>
          <a:lstStyle/>
          <a:p>
            <a:pPr marL="457200"/>
            <a:r>
              <a:rPr lang="en-US" sz="2000" dirty="0">
                <a:solidFill>
                  <a:srgbClr val="000000"/>
                </a:solidFill>
              </a:rPr>
              <a:t>Forget Gate</a:t>
            </a:r>
          </a:p>
          <a:p>
            <a:pPr marL="457200"/>
            <a:r>
              <a:rPr lang="en-US" sz="2000" dirty="0">
                <a:solidFill>
                  <a:srgbClr val="000000"/>
                </a:solidFill>
              </a:rPr>
              <a:t>Input Gate</a:t>
            </a:r>
          </a:p>
          <a:p>
            <a:pPr marL="457200"/>
            <a:r>
              <a:rPr lang="en-US" sz="2000" dirty="0">
                <a:solidFill>
                  <a:srgbClr val="000000"/>
                </a:solidFill>
              </a:rPr>
              <a:t>Output Gate</a:t>
            </a:r>
          </a:p>
          <a:p>
            <a:endParaRPr lang="en-US" sz="2000" dirty="0">
              <a:solidFill>
                <a:srgbClr val="000000"/>
              </a:solidFill>
            </a:endParaRPr>
          </a:p>
        </p:txBody>
      </p:sp>
      <p:sp>
        <p:nvSpPr>
          <p:cNvPr id="38" name="Oval 29">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78B3FEF9-4518-B54B-9581-8AAFA06BFCE7}"/>
              </a:ext>
            </a:extLst>
          </p:cNvPr>
          <p:cNvPicPr>
            <a:picLocks noChangeAspect="1"/>
          </p:cNvPicPr>
          <p:nvPr/>
        </p:nvPicPr>
        <p:blipFill>
          <a:blip r:embed="rId3"/>
          <a:stretch>
            <a:fillRect/>
          </a:stretch>
        </p:blipFill>
        <p:spPr>
          <a:xfrm>
            <a:off x="8759844" y="323601"/>
            <a:ext cx="3205839" cy="2204014"/>
          </a:xfrm>
          <a:prstGeom prst="rect">
            <a:avLst/>
          </a:prstGeom>
        </p:spPr>
      </p:pic>
      <p:pic>
        <p:nvPicPr>
          <p:cNvPr id="6" name="Picture 5">
            <a:extLst>
              <a:ext uri="{FF2B5EF4-FFF2-40B4-BE49-F238E27FC236}">
                <a16:creationId xmlns:a16="http://schemas.microsoft.com/office/drawing/2014/main" id="{5AA78FEE-3CFF-614C-9444-0C215E0F96EC}"/>
              </a:ext>
            </a:extLst>
          </p:cNvPr>
          <p:cNvPicPr>
            <a:picLocks noChangeAspect="1"/>
          </p:cNvPicPr>
          <p:nvPr/>
        </p:nvPicPr>
        <p:blipFill>
          <a:blip r:embed="rId4"/>
          <a:stretch>
            <a:fillRect/>
          </a:stretch>
        </p:blipFill>
        <p:spPr>
          <a:xfrm>
            <a:off x="6883988" y="3478741"/>
            <a:ext cx="1066808" cy="1606964"/>
          </a:xfrm>
          <a:prstGeom prst="rect">
            <a:avLst/>
          </a:prstGeom>
        </p:spPr>
      </p:pic>
      <p:sp>
        <p:nvSpPr>
          <p:cNvPr id="40"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3BB1800-89FF-8140-B37A-7C22E73229EB}"/>
              </a:ext>
            </a:extLst>
          </p:cNvPr>
          <p:cNvPicPr>
            <a:picLocks noChangeAspect="1"/>
          </p:cNvPicPr>
          <p:nvPr/>
        </p:nvPicPr>
        <p:blipFill>
          <a:blip r:embed="rId5"/>
          <a:stretch>
            <a:fillRect/>
          </a:stretch>
        </p:blipFill>
        <p:spPr>
          <a:xfrm>
            <a:off x="9533568" y="5090972"/>
            <a:ext cx="2432116" cy="1500047"/>
          </a:xfrm>
          <a:prstGeom prst="rect">
            <a:avLst/>
          </a:prstGeom>
        </p:spPr>
      </p:pic>
    </p:spTree>
    <p:extLst>
      <p:ext uri="{BB962C8B-B14F-4D97-AF65-F5344CB8AC3E}">
        <p14:creationId xmlns:p14="http://schemas.microsoft.com/office/powerpoint/2010/main" val="3482090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2">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801340" y="802955"/>
            <a:ext cx="4766330" cy="1454051"/>
          </a:xfrm>
        </p:spPr>
        <p:txBody>
          <a:bodyPr vert="horz" lIns="91440" tIns="45720" rIns="91440" bIns="45720" rtlCol="0" anchor="ctr">
            <a:normAutofit/>
          </a:bodyPr>
          <a:lstStyle/>
          <a:p>
            <a:r>
              <a:rPr lang="en-US" sz="3600" kern="1200">
                <a:solidFill>
                  <a:srgbClr val="000000"/>
                </a:solidFill>
                <a:latin typeface="+mj-lt"/>
                <a:ea typeface="+mj-ea"/>
                <a:cs typeface="+mj-cs"/>
              </a:rPr>
              <a:t>Embedding Layer:</a:t>
            </a:r>
            <a:endParaRPr lang="en-US" sz="3600" b="1" kern="1200">
              <a:solidFill>
                <a:srgbClr val="000000"/>
              </a:solidFill>
              <a:latin typeface="+mj-lt"/>
              <a:ea typeface="+mj-ea"/>
              <a:cs typeface="+mj-cs"/>
            </a:endParaRP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804672" y="2421683"/>
            <a:ext cx="4765949" cy="3353476"/>
          </a:xfrm>
        </p:spPr>
        <p:txBody>
          <a:bodyPr vert="horz" lIns="91440" tIns="45720" rIns="91440" bIns="45720" rtlCol="0" anchor="t">
            <a:normAutofit/>
          </a:bodyPr>
          <a:lstStyle/>
          <a:p>
            <a:pPr marL="0" indent="0">
              <a:buNone/>
            </a:pPr>
            <a:r>
              <a:rPr lang="en-US" sz="1800" b="1" dirty="0">
                <a:solidFill>
                  <a:srgbClr val="000000"/>
                </a:solidFill>
              </a:rPr>
              <a:t>“Turns positive integers (indexes) into dense vectors of fixed size.”</a:t>
            </a:r>
          </a:p>
          <a:p>
            <a:r>
              <a:rPr lang="en-US" sz="1800" dirty="0">
                <a:solidFill>
                  <a:srgbClr val="000000"/>
                </a:solidFill>
              </a:rPr>
              <a:t>keeps distance between related words less and contradicting words more</a:t>
            </a:r>
          </a:p>
          <a:p>
            <a:r>
              <a:rPr lang="en-US" sz="1800" dirty="0">
                <a:solidFill>
                  <a:srgbClr val="000000"/>
                </a:solidFill>
              </a:rPr>
              <a:t>allows visualization relationship between words.  </a:t>
            </a:r>
          </a:p>
          <a:p>
            <a:endParaRPr lang="en-US" sz="1800" dirty="0">
              <a:solidFill>
                <a:srgbClr val="000000"/>
              </a:solidFill>
            </a:endParaRPr>
          </a:p>
        </p:txBody>
      </p:sp>
      <p:sp>
        <p:nvSpPr>
          <p:cNvPr id="15"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close up of a map&#10;&#10;Description automatically generated">
            <a:extLst>
              <a:ext uri="{FF2B5EF4-FFF2-40B4-BE49-F238E27FC236}">
                <a16:creationId xmlns:a16="http://schemas.microsoft.com/office/drawing/2014/main" id="{F94C9A4A-F750-0B40-A21B-61FFBC4F869C}"/>
              </a:ext>
            </a:extLst>
          </p:cNvPr>
          <p:cNvPicPr>
            <a:picLocks noChangeAspect="1"/>
          </p:cNvPicPr>
          <p:nvPr/>
        </p:nvPicPr>
        <p:blipFill>
          <a:blip r:embed="rId3"/>
          <a:stretch>
            <a:fillRect/>
          </a:stretch>
        </p:blipFill>
        <p:spPr>
          <a:xfrm>
            <a:off x="7708392" y="2311546"/>
            <a:ext cx="4142232" cy="3158451"/>
          </a:xfrm>
          <a:prstGeom prst="rect">
            <a:avLst/>
          </a:prstGeom>
        </p:spPr>
      </p:pic>
    </p:spTree>
    <p:extLst>
      <p:ext uri="{BB962C8B-B14F-4D97-AF65-F5344CB8AC3E}">
        <p14:creationId xmlns:p14="http://schemas.microsoft.com/office/powerpoint/2010/main" val="2927484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640079" y="2053641"/>
            <a:ext cx="3669161" cy="2760098"/>
          </a:xfrm>
        </p:spPr>
        <p:txBody>
          <a:bodyPr vert="horz" lIns="91440" tIns="45720" rIns="91440" bIns="45720" rtlCol="0" anchor="ctr">
            <a:normAutofit/>
          </a:bodyPr>
          <a:lstStyle/>
          <a:p>
            <a:r>
              <a:rPr lang="en-US" kern="1200" dirty="0">
                <a:solidFill>
                  <a:srgbClr val="FFFFFF"/>
                </a:solidFill>
                <a:latin typeface="+mj-lt"/>
                <a:ea typeface="+mj-ea"/>
                <a:cs typeface="+mj-cs"/>
              </a:rPr>
              <a:t>Dimension Selection</a:t>
            </a:r>
            <a:endParaRPr lang="en-US" b="1" kern="120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6090574" y="801866"/>
            <a:ext cx="5306084" cy="5230634"/>
          </a:xfrm>
        </p:spPr>
        <p:txBody>
          <a:bodyPr vert="horz" lIns="91440" tIns="45720" rIns="91440" bIns="45720" rtlCol="0" anchor="ctr">
            <a:normAutofit/>
          </a:bodyPr>
          <a:lstStyle/>
          <a:p>
            <a:pPr marL="0" indent="0">
              <a:buNone/>
            </a:pPr>
            <a:r>
              <a:rPr lang="en-US" b="1" dirty="0">
                <a:solidFill>
                  <a:srgbClr val="000000"/>
                </a:solidFill>
              </a:rPr>
              <a:t>Why?</a:t>
            </a:r>
          </a:p>
          <a:p>
            <a:pPr marL="342900"/>
            <a:r>
              <a:rPr lang="en-US" sz="2400" dirty="0">
                <a:solidFill>
                  <a:srgbClr val="000000"/>
                </a:solidFill>
              </a:rPr>
              <a:t>Lower dimension inversely affect the results</a:t>
            </a:r>
          </a:p>
          <a:p>
            <a:pPr marL="342900"/>
            <a:r>
              <a:rPr lang="en-US" sz="2400" dirty="0">
                <a:solidFill>
                  <a:srgbClr val="000000"/>
                </a:solidFill>
              </a:rPr>
              <a:t>Higher dimensions can slow down the execution</a:t>
            </a:r>
          </a:p>
          <a:p>
            <a:pPr marL="0" indent="0">
              <a:buNone/>
            </a:pPr>
            <a:r>
              <a:rPr lang="en-US" b="1" dirty="0">
                <a:solidFill>
                  <a:srgbClr val="000000"/>
                </a:solidFill>
              </a:rPr>
              <a:t>Rule of thumb:</a:t>
            </a:r>
          </a:p>
          <a:p>
            <a:pPr marL="342900"/>
            <a:r>
              <a:rPr lang="en-US" sz="2400" dirty="0">
                <a:solidFill>
                  <a:srgbClr val="000000"/>
                </a:solidFill>
              </a:rPr>
              <a:t>Embedding dimensions = </a:t>
            </a:r>
            <a:r>
              <a:rPr lang="en-US" sz="2400" dirty="0" err="1">
                <a:solidFill>
                  <a:srgbClr val="000000"/>
                </a:solidFill>
              </a:rPr>
              <a:t>number_of_words</a:t>
            </a:r>
            <a:r>
              <a:rPr lang="en-US" sz="2400" dirty="0">
                <a:solidFill>
                  <a:srgbClr val="000000"/>
                </a:solidFill>
              </a:rPr>
              <a:t> ** 0.25</a:t>
            </a:r>
          </a:p>
          <a:p>
            <a:pPr marL="342900"/>
            <a:r>
              <a:rPr lang="en-US" sz="2400" dirty="0">
                <a:solidFill>
                  <a:srgbClr val="000000"/>
                </a:solidFill>
              </a:rPr>
              <a:t>Training vocab size = 32392</a:t>
            </a:r>
          </a:p>
        </p:txBody>
      </p:sp>
    </p:spTree>
    <p:extLst>
      <p:ext uri="{BB962C8B-B14F-4D97-AF65-F5344CB8AC3E}">
        <p14:creationId xmlns:p14="http://schemas.microsoft.com/office/powerpoint/2010/main" val="2538521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596542" y="1400175"/>
            <a:ext cx="7104422" cy="4572000"/>
          </a:xfrm>
        </p:spPr>
        <p:txBody>
          <a:bodyPr vert="horz" lIns="91440" tIns="45720" rIns="91440" bIns="45720" rtlCol="0" anchor="ctr">
            <a:noAutofit/>
          </a:bodyPr>
          <a:lstStyle/>
          <a:p>
            <a:r>
              <a:rPr lang="en-US" sz="3200" dirty="0"/>
              <a:t>RNNs can easily translate a word from a given language to some other language by using the word mapping.</a:t>
            </a:r>
            <a:br>
              <a:rPr lang="en-US" sz="3200" dirty="0"/>
            </a:br>
            <a:r>
              <a:rPr lang="en-US" sz="3200" dirty="0"/>
              <a:t>In RNN the last hidden state from Encoder is fed as an input to the Decoder. </a:t>
            </a:r>
            <a:br>
              <a:rPr lang="en-US" sz="3200" dirty="0"/>
            </a:br>
            <a:r>
              <a:rPr lang="en-US" sz="3200" dirty="0"/>
              <a:t>Attention Layer is used to improve the performance of the model.</a:t>
            </a:r>
            <a:endParaRPr lang="en-US" sz="3200" b="1" dirty="0"/>
          </a:p>
        </p:txBody>
      </p:sp>
      <p:sp>
        <p:nvSpPr>
          <p:cNvPr id="6" name="Title 1">
            <a:extLst>
              <a:ext uri="{FF2B5EF4-FFF2-40B4-BE49-F238E27FC236}">
                <a16:creationId xmlns:a16="http://schemas.microsoft.com/office/drawing/2014/main" id="{5CBBB4DD-A617-144E-9322-87B914386D6D}"/>
              </a:ext>
            </a:extLst>
          </p:cNvPr>
          <p:cNvSpPr txBox="1">
            <a:spLocks/>
          </p:cNvSpPr>
          <p:nvPr/>
        </p:nvSpPr>
        <p:spPr>
          <a:xfrm>
            <a:off x="596541" y="783978"/>
            <a:ext cx="10109557" cy="8566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Segoe UI Light" panose="020B0502040204020203" pitchFamily="34" charset="0"/>
                <a:cs typeface="Segoe UI Light" panose="020B0502040204020203" pitchFamily="34" charset="0"/>
              </a:rPr>
              <a:t>Attention Layer</a:t>
            </a:r>
            <a:endParaRPr lang="en-US" sz="3600" b="1" dirty="0"/>
          </a:p>
        </p:txBody>
      </p:sp>
      <p:pic>
        <p:nvPicPr>
          <p:cNvPr id="8" name="Picture 7" descr="A picture containing clock&#10;&#10;Description automatically generated">
            <a:extLst>
              <a:ext uri="{FF2B5EF4-FFF2-40B4-BE49-F238E27FC236}">
                <a16:creationId xmlns:a16="http://schemas.microsoft.com/office/drawing/2014/main" id="{243597BB-6D14-2F4E-949C-FF1E7A8C7AA1}"/>
              </a:ext>
            </a:extLst>
          </p:cNvPr>
          <p:cNvPicPr>
            <a:picLocks noChangeAspect="1"/>
          </p:cNvPicPr>
          <p:nvPr/>
        </p:nvPicPr>
        <p:blipFill>
          <a:blip r:embed="rId2"/>
          <a:stretch>
            <a:fillRect/>
          </a:stretch>
        </p:blipFill>
        <p:spPr>
          <a:xfrm>
            <a:off x="8014421" y="1995055"/>
            <a:ext cx="3743325" cy="2867890"/>
          </a:xfrm>
          <a:prstGeom prst="rect">
            <a:avLst/>
          </a:prstGeom>
        </p:spPr>
      </p:pic>
    </p:spTree>
    <p:extLst>
      <p:ext uri="{BB962C8B-B14F-4D97-AF65-F5344CB8AC3E}">
        <p14:creationId xmlns:p14="http://schemas.microsoft.com/office/powerpoint/2010/main" val="975282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801340" y="802955"/>
            <a:ext cx="4977976" cy="1454051"/>
          </a:xfrm>
        </p:spPr>
        <p:txBody>
          <a:bodyPr vert="horz" lIns="91440" tIns="45720" rIns="91440" bIns="45720" rtlCol="0" anchor="ctr">
            <a:normAutofit/>
          </a:bodyPr>
          <a:lstStyle/>
          <a:p>
            <a:r>
              <a:rPr lang="en-US" kern="1200">
                <a:solidFill>
                  <a:srgbClr val="000000"/>
                </a:solidFill>
                <a:latin typeface="+mj-lt"/>
                <a:ea typeface="+mj-ea"/>
                <a:cs typeface="+mj-cs"/>
              </a:rPr>
              <a:t>WORKING:</a:t>
            </a:r>
            <a:endParaRPr lang="en-US" b="1" kern="1200">
              <a:solidFill>
                <a:srgbClr val="000000"/>
              </a:solidFill>
              <a:latin typeface="+mj-lt"/>
              <a:ea typeface="+mj-ea"/>
              <a:cs typeface="+mj-cs"/>
            </a:endParaRP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797809" y="2421682"/>
            <a:ext cx="4977578" cy="3639289"/>
          </a:xfrm>
        </p:spPr>
        <p:txBody>
          <a:bodyPr vert="horz" lIns="91440" tIns="45720" rIns="91440" bIns="45720" rtlCol="0" anchor="ctr">
            <a:normAutofit/>
          </a:bodyPr>
          <a:lstStyle/>
          <a:p>
            <a:r>
              <a:rPr lang="en-US" sz="2000">
                <a:solidFill>
                  <a:srgbClr val="000000"/>
                </a:solidFill>
              </a:rPr>
              <a:t>Allows network to focus on some part of the input when it is producing the output</a:t>
            </a:r>
          </a:p>
          <a:p>
            <a:r>
              <a:rPr lang="en-US" sz="2000">
                <a:solidFill>
                  <a:srgbClr val="000000"/>
                </a:solidFill>
              </a:rPr>
              <a:t>Compares hidden states of each word to find the closest distance</a:t>
            </a:r>
          </a:p>
          <a:p>
            <a:r>
              <a:rPr lang="en-US" sz="2000">
                <a:solidFill>
                  <a:srgbClr val="000000"/>
                </a:solidFill>
              </a:rPr>
              <a:t>Each hidden state of input (h) is measured with the output state(s).</a:t>
            </a:r>
          </a:p>
          <a:p>
            <a:r>
              <a:rPr lang="en-US" sz="2000">
                <a:solidFill>
                  <a:srgbClr val="000000"/>
                </a:solidFill>
              </a:rPr>
              <a:t>Closest representation is given more weight. </a:t>
            </a:r>
          </a:p>
          <a:p>
            <a:r>
              <a:rPr lang="en-US" sz="2000">
                <a:solidFill>
                  <a:srgbClr val="000000"/>
                </a:solidFill>
              </a:rPr>
              <a:t>Selected word is given as an output.  </a:t>
            </a:r>
          </a:p>
          <a:p>
            <a:pPr marL="0"/>
            <a:endParaRPr lang="en-US" sz="2000">
              <a:solidFill>
                <a:srgbClr val="000000"/>
              </a:solidFill>
            </a:endParaRP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icture containing clock&#10;&#10;Description automatically generated">
            <a:extLst>
              <a:ext uri="{FF2B5EF4-FFF2-40B4-BE49-F238E27FC236}">
                <a16:creationId xmlns:a16="http://schemas.microsoft.com/office/drawing/2014/main" id="{0F988B7B-29B8-024B-9D78-02F3D0B2DCA9}"/>
              </a:ext>
            </a:extLst>
          </p:cNvPr>
          <p:cNvPicPr>
            <a:picLocks noChangeAspect="1"/>
          </p:cNvPicPr>
          <p:nvPr/>
        </p:nvPicPr>
        <p:blipFill>
          <a:blip r:embed="rId3"/>
          <a:stretch>
            <a:fillRect/>
          </a:stretch>
        </p:blipFill>
        <p:spPr>
          <a:xfrm>
            <a:off x="7732360" y="2703357"/>
            <a:ext cx="3661831" cy="1537969"/>
          </a:xfrm>
          <a:prstGeom prst="rect">
            <a:avLst/>
          </a:prstGeom>
        </p:spPr>
      </p:pic>
    </p:spTree>
    <p:extLst>
      <p:ext uri="{BB962C8B-B14F-4D97-AF65-F5344CB8AC3E}">
        <p14:creationId xmlns:p14="http://schemas.microsoft.com/office/powerpoint/2010/main" val="3911834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648929" y="629267"/>
            <a:ext cx="10109557" cy="856634"/>
          </a:xfrm>
        </p:spPr>
        <p:txBody>
          <a:bodyPr vert="horz" lIns="91440" tIns="45720" rIns="91440" bIns="45720" rtlCol="0" anchor="ctr">
            <a:noAutofit/>
          </a:bodyPr>
          <a:lstStyle/>
          <a:p>
            <a:r>
              <a:rPr lang="en-US" sz="3600" dirty="0">
                <a:latin typeface="Segoe UI Light" panose="020B0502040204020203" pitchFamily="34" charset="0"/>
                <a:cs typeface="Segoe UI Light" panose="020B0502040204020203" pitchFamily="34" charset="0"/>
              </a:rPr>
              <a:t>Time Distributed Layer</a:t>
            </a:r>
            <a:endParaRPr lang="en-US" sz="3600" b="1" dirty="0"/>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648930" y="2438400"/>
            <a:ext cx="10109557" cy="3785419"/>
          </a:xfrm>
        </p:spPr>
        <p:txBody>
          <a:bodyPr vert="horz" lIns="91440" tIns="45720" rIns="91440" bIns="45720" rtlCol="0">
            <a:normAutofit/>
          </a:bodyPr>
          <a:lstStyle/>
          <a:p>
            <a:pPr marL="0" indent="0">
              <a:buNone/>
            </a:pPr>
            <a:r>
              <a:rPr lang="en-US" dirty="0"/>
              <a:t>Dense layer responsibility : </a:t>
            </a:r>
            <a:r>
              <a:rPr lang="en-US" b="1" dirty="0"/>
              <a:t>Activation(dot(input, weight)+bias))</a:t>
            </a:r>
            <a:endParaRPr lang="en-US" dirty="0"/>
          </a:p>
          <a:p>
            <a:r>
              <a:rPr lang="en-US" dirty="0"/>
              <a:t>Combines output from decoder layer perform and activation on it</a:t>
            </a:r>
          </a:p>
          <a:p>
            <a:r>
              <a:rPr lang="en-US" dirty="0"/>
              <a:t>But output of decoder is a sequence of vector and each vector maps to single word and we want to find the best word fits to the vector, so we want to process one by one vector.</a:t>
            </a:r>
          </a:p>
          <a:p>
            <a:r>
              <a:rPr lang="en-US" dirty="0"/>
              <a:t>Time distributed layer does that for us.</a:t>
            </a:r>
          </a:p>
          <a:p>
            <a:pPr marL="0" indent="0">
              <a:buNone/>
            </a:pPr>
            <a:r>
              <a:rPr lang="en-US" dirty="0"/>
              <a:t>Time Distributed layer apply the</a:t>
            </a:r>
            <a:r>
              <a:rPr lang="en-US" b="1" dirty="0"/>
              <a:t> same layer to several inputs</a:t>
            </a:r>
            <a:r>
              <a:rPr lang="en-US" dirty="0"/>
              <a:t> </a:t>
            </a:r>
            <a:r>
              <a:rPr lang="en-US" b="1" dirty="0"/>
              <a:t>and it produce one output per input to get the result in time.</a:t>
            </a: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E7BE1CCD-74D3-4046-950F-37A92F3EBA10}"/>
              </a:ext>
            </a:extLst>
          </p:cNvPr>
          <p:cNvPicPr>
            <a:picLocks noChangeAspect="1"/>
          </p:cNvPicPr>
          <p:nvPr/>
        </p:nvPicPr>
        <p:blipFill>
          <a:blip r:embed="rId2"/>
          <a:stretch>
            <a:fillRect/>
          </a:stretch>
        </p:blipFill>
        <p:spPr>
          <a:xfrm>
            <a:off x="648929" y="1485901"/>
            <a:ext cx="10247168" cy="822143"/>
          </a:xfrm>
          <a:prstGeom prst="rect">
            <a:avLst/>
          </a:prstGeom>
        </p:spPr>
      </p:pic>
    </p:spTree>
    <p:extLst>
      <p:ext uri="{BB962C8B-B14F-4D97-AF65-F5344CB8AC3E}">
        <p14:creationId xmlns:p14="http://schemas.microsoft.com/office/powerpoint/2010/main" val="3761128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648929" y="629267"/>
            <a:ext cx="10109557" cy="856634"/>
          </a:xfrm>
        </p:spPr>
        <p:txBody>
          <a:bodyPr vert="horz" lIns="91440" tIns="45720" rIns="91440" bIns="45720" rtlCol="0" anchor="ctr">
            <a:noAutofit/>
          </a:bodyPr>
          <a:lstStyle/>
          <a:p>
            <a:r>
              <a:rPr lang="en-US" sz="3600">
                <a:latin typeface="Segoe UI Light" panose="020B0502040204020203" pitchFamily="34" charset="0"/>
                <a:cs typeface="Segoe UI Light" panose="020B0502040204020203" pitchFamily="34" charset="0"/>
              </a:rPr>
              <a:t>Encoder-Decoder Framework</a:t>
            </a:r>
            <a:endParaRPr lang="en-US" sz="3600" b="1" dirty="0"/>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648930" y="2438400"/>
            <a:ext cx="10109557" cy="519113"/>
          </a:xfrm>
        </p:spPr>
        <p:txBody>
          <a:bodyPr vert="horz" lIns="91440" tIns="45720" rIns="91440" bIns="45720" rtlCol="0">
            <a:normAutofit/>
          </a:bodyPr>
          <a:lstStyle/>
          <a:p>
            <a:pPr marL="0" indent="0">
              <a:buNone/>
            </a:pPr>
            <a:r>
              <a:rPr lang="en-US"/>
              <a:t>Framework used  : </a:t>
            </a:r>
            <a:r>
              <a:rPr lang="en-US" b="1"/>
              <a:t>Seq2Seq</a:t>
            </a:r>
          </a:p>
          <a:p>
            <a:pPr marL="0" indent="0">
              <a:buNone/>
            </a:pPr>
            <a:endParaRPr lang="en-US" dirty="0"/>
          </a:p>
        </p:txBody>
      </p:sp>
      <p:pic>
        <p:nvPicPr>
          <p:cNvPr id="6" name="Picture 5">
            <a:extLst>
              <a:ext uri="{FF2B5EF4-FFF2-40B4-BE49-F238E27FC236}">
                <a16:creationId xmlns:a16="http://schemas.microsoft.com/office/drawing/2014/main" id="{6E7C352B-BC2E-A84A-916B-BBDCBA7F0655}"/>
              </a:ext>
            </a:extLst>
          </p:cNvPr>
          <p:cNvPicPr>
            <a:picLocks noChangeAspect="1"/>
          </p:cNvPicPr>
          <p:nvPr/>
        </p:nvPicPr>
        <p:blipFill>
          <a:blip r:embed="rId2"/>
          <a:stretch>
            <a:fillRect/>
          </a:stretch>
        </p:blipFill>
        <p:spPr>
          <a:xfrm>
            <a:off x="648929" y="1431636"/>
            <a:ext cx="10730345" cy="1006764"/>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3D11360F-2D47-0840-9F10-312006CBBC77}"/>
              </a:ext>
            </a:extLst>
          </p:cNvPr>
          <p:cNvPicPr>
            <a:picLocks noChangeAspect="1"/>
          </p:cNvPicPr>
          <p:nvPr/>
        </p:nvPicPr>
        <p:blipFill>
          <a:blip r:embed="rId3"/>
          <a:stretch>
            <a:fillRect/>
          </a:stretch>
        </p:blipFill>
        <p:spPr>
          <a:xfrm>
            <a:off x="1407968" y="3239614"/>
            <a:ext cx="8596745" cy="2989119"/>
          </a:xfrm>
          <a:prstGeom prst="rect">
            <a:avLst/>
          </a:prstGeom>
        </p:spPr>
      </p:pic>
    </p:spTree>
    <p:extLst>
      <p:ext uri="{BB962C8B-B14F-4D97-AF65-F5344CB8AC3E}">
        <p14:creationId xmlns:p14="http://schemas.microsoft.com/office/powerpoint/2010/main" val="2550581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648929" y="629267"/>
            <a:ext cx="10109557" cy="856634"/>
          </a:xfrm>
        </p:spPr>
        <p:txBody>
          <a:bodyPr vert="horz" lIns="91440" tIns="45720" rIns="91440" bIns="45720" rtlCol="0" anchor="ctr">
            <a:noAutofit/>
          </a:bodyPr>
          <a:lstStyle/>
          <a:p>
            <a:r>
              <a:rPr lang="en-US" sz="3600" dirty="0">
                <a:latin typeface="Segoe UI Light" panose="020B0502040204020203" pitchFamily="34" charset="0"/>
                <a:cs typeface="Segoe UI Light" panose="020B0502040204020203" pitchFamily="34" charset="0"/>
              </a:rPr>
              <a:t>Architecture</a:t>
            </a:r>
            <a:endParaRPr lang="en-US" sz="3600" b="1" dirty="0"/>
          </a:p>
        </p:txBody>
      </p:sp>
      <p:pic>
        <p:nvPicPr>
          <p:cNvPr id="8" name="Picture 7">
            <a:extLst>
              <a:ext uri="{FF2B5EF4-FFF2-40B4-BE49-F238E27FC236}">
                <a16:creationId xmlns:a16="http://schemas.microsoft.com/office/drawing/2014/main" id="{8CDB503D-52A1-2B41-B4D9-2F331677E61F}"/>
              </a:ext>
            </a:extLst>
          </p:cNvPr>
          <p:cNvPicPr>
            <a:picLocks noChangeAspect="1"/>
          </p:cNvPicPr>
          <p:nvPr/>
        </p:nvPicPr>
        <p:blipFill>
          <a:blip r:embed="rId2"/>
          <a:stretch>
            <a:fillRect/>
          </a:stretch>
        </p:blipFill>
        <p:spPr>
          <a:xfrm>
            <a:off x="911912" y="1773237"/>
            <a:ext cx="10368175" cy="4070350"/>
          </a:xfrm>
          <a:prstGeom prst="rect">
            <a:avLst/>
          </a:prstGeom>
        </p:spPr>
      </p:pic>
    </p:spTree>
    <p:extLst>
      <p:ext uri="{BB962C8B-B14F-4D97-AF65-F5344CB8AC3E}">
        <p14:creationId xmlns:p14="http://schemas.microsoft.com/office/powerpoint/2010/main" val="592952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3">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45">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801340" y="802955"/>
            <a:ext cx="4766330" cy="1454051"/>
          </a:xfrm>
        </p:spPr>
        <p:txBody>
          <a:bodyPr vert="horz" lIns="91440" tIns="45720" rIns="91440" bIns="45720" rtlCol="0" anchor="ctr">
            <a:normAutofit/>
          </a:bodyPr>
          <a:lstStyle/>
          <a:p>
            <a:r>
              <a:rPr lang="en-US" sz="3600" kern="1200">
                <a:solidFill>
                  <a:srgbClr val="000000"/>
                </a:solidFill>
                <a:latin typeface="+mj-lt"/>
                <a:ea typeface="+mj-ea"/>
                <a:cs typeface="+mj-cs"/>
              </a:rPr>
              <a:t>Motivation</a:t>
            </a: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804672" y="2421683"/>
            <a:ext cx="4765949" cy="3353476"/>
          </a:xfrm>
        </p:spPr>
        <p:txBody>
          <a:bodyPr vert="horz" lIns="91440" tIns="45720" rIns="91440" bIns="45720" rtlCol="0" anchor="t">
            <a:normAutofit/>
          </a:bodyPr>
          <a:lstStyle/>
          <a:p>
            <a:r>
              <a:rPr lang="en-US" sz="1800" dirty="0">
                <a:solidFill>
                  <a:srgbClr val="000000"/>
                </a:solidFill>
              </a:rPr>
              <a:t>News Headlines/ Bulletins </a:t>
            </a:r>
          </a:p>
          <a:p>
            <a:r>
              <a:rPr lang="en-US" sz="1800" dirty="0">
                <a:solidFill>
                  <a:srgbClr val="000000"/>
                </a:solidFill>
              </a:rPr>
              <a:t>Outlines Of Notes </a:t>
            </a:r>
          </a:p>
          <a:p>
            <a:r>
              <a:rPr lang="en-US" sz="1800" dirty="0">
                <a:solidFill>
                  <a:srgbClr val="000000"/>
                </a:solidFill>
              </a:rPr>
              <a:t>Minutes Of A Meeting</a:t>
            </a:r>
          </a:p>
          <a:p>
            <a:r>
              <a:rPr lang="en-US" sz="1800" dirty="0">
                <a:solidFill>
                  <a:srgbClr val="000000"/>
                </a:solidFill>
              </a:rPr>
              <a:t>Movie Previews </a:t>
            </a:r>
          </a:p>
          <a:p>
            <a:r>
              <a:rPr lang="en-US" sz="1800" dirty="0">
                <a:solidFill>
                  <a:srgbClr val="000000"/>
                </a:solidFill>
              </a:rPr>
              <a:t>Book Reviews</a:t>
            </a:r>
          </a:p>
          <a:p>
            <a:r>
              <a:rPr lang="en-US" sz="1800" dirty="0">
                <a:solidFill>
                  <a:srgbClr val="000000"/>
                </a:solidFill>
              </a:rPr>
              <a:t>Abridgment Of Books</a:t>
            </a:r>
          </a:p>
          <a:p>
            <a:r>
              <a:rPr lang="en-US" sz="1800" dirty="0">
                <a:solidFill>
                  <a:srgbClr val="000000"/>
                </a:solidFill>
              </a:rPr>
              <a:t>Sound Bites (Politicians On A Current Issue)</a:t>
            </a:r>
          </a:p>
          <a:p>
            <a:r>
              <a:rPr lang="en-US" sz="1800" dirty="0">
                <a:solidFill>
                  <a:srgbClr val="000000"/>
                </a:solidFill>
              </a:rPr>
              <a:t>Histories (Chronologies Of Salient Events)</a:t>
            </a:r>
          </a:p>
          <a:p>
            <a:pPr marL="0" fontAlgn="base"/>
            <a:endParaRPr lang="en-US" sz="1800" dirty="0">
              <a:solidFill>
                <a:srgbClr val="000000"/>
              </a:solidFill>
            </a:endParaRPr>
          </a:p>
        </p:txBody>
      </p:sp>
      <p:sp>
        <p:nvSpPr>
          <p:cNvPr id="52"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25">
            <a:extLst>
              <a:ext uri="{FF2B5EF4-FFF2-40B4-BE49-F238E27FC236}">
                <a16:creationId xmlns:a16="http://schemas.microsoft.com/office/drawing/2014/main" id="{10728B00-48E6-394E-9E70-26A6A6A1141D}"/>
              </a:ext>
            </a:extLst>
          </p:cNvPr>
          <p:cNvPicPr>
            <a:picLocks noChangeAspect="1"/>
          </p:cNvPicPr>
          <p:nvPr/>
        </p:nvPicPr>
        <p:blipFill>
          <a:blip r:embed="rId3"/>
          <a:stretch>
            <a:fillRect/>
          </a:stretch>
        </p:blipFill>
        <p:spPr>
          <a:xfrm>
            <a:off x="7708392" y="2658458"/>
            <a:ext cx="4142232" cy="2464628"/>
          </a:xfrm>
          <a:prstGeom prst="rect">
            <a:avLst/>
          </a:prstGeom>
        </p:spPr>
      </p:pic>
    </p:spTree>
    <p:extLst>
      <p:ext uri="{BB962C8B-B14F-4D97-AF65-F5344CB8AC3E}">
        <p14:creationId xmlns:p14="http://schemas.microsoft.com/office/powerpoint/2010/main" val="288695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648929" y="629267"/>
            <a:ext cx="10109557" cy="856634"/>
          </a:xfrm>
        </p:spPr>
        <p:txBody>
          <a:bodyPr vert="horz" lIns="91440" tIns="45720" rIns="91440" bIns="45720" rtlCol="0" anchor="ctr">
            <a:noAutofit/>
          </a:bodyPr>
          <a:lstStyle/>
          <a:p>
            <a:r>
              <a:rPr lang="en-US" sz="3600" dirty="0">
                <a:latin typeface="Segoe UI Light" panose="020B0502040204020203" pitchFamily="34" charset="0"/>
                <a:cs typeface="Segoe UI Light" panose="020B0502040204020203" pitchFamily="34" charset="0"/>
              </a:rPr>
              <a:t>Code Snap :</a:t>
            </a:r>
            <a:endParaRPr lang="en-US" sz="3600" b="1" dirty="0"/>
          </a:p>
        </p:txBody>
      </p:sp>
      <p:pic>
        <p:nvPicPr>
          <p:cNvPr id="5" name="Picture 4" descr="A screenshot of a social media post&#10;&#10;Description automatically generated">
            <a:extLst>
              <a:ext uri="{FF2B5EF4-FFF2-40B4-BE49-F238E27FC236}">
                <a16:creationId xmlns:a16="http://schemas.microsoft.com/office/drawing/2014/main" id="{98516A74-EBEC-B44F-9130-378E31A96260}"/>
              </a:ext>
            </a:extLst>
          </p:cNvPr>
          <p:cNvPicPr>
            <a:picLocks noChangeAspect="1"/>
          </p:cNvPicPr>
          <p:nvPr/>
        </p:nvPicPr>
        <p:blipFill>
          <a:blip r:embed="rId2"/>
          <a:stretch>
            <a:fillRect/>
          </a:stretch>
        </p:blipFill>
        <p:spPr>
          <a:xfrm>
            <a:off x="1834298" y="1267258"/>
            <a:ext cx="8523403" cy="5146436"/>
          </a:xfrm>
          <a:prstGeom prst="rect">
            <a:avLst/>
          </a:prstGeom>
        </p:spPr>
      </p:pic>
    </p:spTree>
    <p:extLst>
      <p:ext uri="{BB962C8B-B14F-4D97-AF65-F5344CB8AC3E}">
        <p14:creationId xmlns:p14="http://schemas.microsoft.com/office/powerpoint/2010/main" val="996354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648929" y="629267"/>
            <a:ext cx="10109557" cy="856634"/>
          </a:xfrm>
        </p:spPr>
        <p:txBody>
          <a:bodyPr vert="horz" lIns="91440" tIns="45720" rIns="91440" bIns="45720" rtlCol="0" anchor="ctr">
            <a:noAutofit/>
          </a:bodyPr>
          <a:lstStyle/>
          <a:p>
            <a:r>
              <a:rPr lang="en-US" sz="3600" dirty="0">
                <a:latin typeface="Segoe UI Light" panose="020B0502040204020203" pitchFamily="34" charset="0"/>
                <a:cs typeface="Segoe UI Light" panose="020B0502040204020203" pitchFamily="34" charset="0"/>
              </a:rPr>
              <a:t>Loss Function and Early Stopping</a:t>
            </a:r>
            <a:endParaRPr lang="en-US" sz="3600" b="1" dirty="0"/>
          </a:p>
        </p:txBody>
      </p:sp>
      <p:pic>
        <p:nvPicPr>
          <p:cNvPr id="4" name="Picture 3">
            <a:extLst>
              <a:ext uri="{FF2B5EF4-FFF2-40B4-BE49-F238E27FC236}">
                <a16:creationId xmlns:a16="http://schemas.microsoft.com/office/drawing/2014/main" id="{DD3F4A3D-0475-304A-A3CD-3F21653D9AB7}"/>
              </a:ext>
            </a:extLst>
          </p:cNvPr>
          <p:cNvPicPr>
            <a:picLocks noChangeAspect="1"/>
          </p:cNvPicPr>
          <p:nvPr/>
        </p:nvPicPr>
        <p:blipFill>
          <a:blip r:embed="rId2"/>
          <a:stretch>
            <a:fillRect/>
          </a:stretch>
        </p:blipFill>
        <p:spPr>
          <a:xfrm>
            <a:off x="258870" y="2070965"/>
            <a:ext cx="10889674" cy="3247881"/>
          </a:xfrm>
          <a:prstGeom prst="rect">
            <a:avLst/>
          </a:prstGeom>
        </p:spPr>
      </p:pic>
    </p:spTree>
    <p:extLst>
      <p:ext uri="{BB962C8B-B14F-4D97-AF65-F5344CB8AC3E}">
        <p14:creationId xmlns:p14="http://schemas.microsoft.com/office/powerpoint/2010/main" val="2694477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801340" y="802955"/>
            <a:ext cx="4766330" cy="1454051"/>
          </a:xfrm>
        </p:spPr>
        <p:txBody>
          <a:bodyPr vert="horz" lIns="91440" tIns="45720" rIns="91440" bIns="45720" rtlCol="0" anchor="ctr">
            <a:normAutofit/>
          </a:bodyPr>
          <a:lstStyle/>
          <a:p>
            <a:r>
              <a:rPr lang="en-US" sz="3600" kern="1200" dirty="0">
                <a:solidFill>
                  <a:srgbClr val="000000"/>
                </a:solidFill>
                <a:latin typeface="+mj-lt"/>
                <a:ea typeface="+mj-ea"/>
                <a:cs typeface="+mj-cs"/>
              </a:rPr>
              <a:t>Experiments:</a:t>
            </a:r>
            <a:endParaRPr lang="en-US" sz="3600" b="1" kern="1200" dirty="0">
              <a:solidFill>
                <a:srgbClr val="000000"/>
              </a:solidFill>
              <a:latin typeface="+mj-lt"/>
              <a:ea typeface="+mj-ea"/>
              <a:cs typeface="+mj-cs"/>
            </a:endParaRP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804673" y="2257006"/>
            <a:ext cx="4762998" cy="3798039"/>
          </a:xfrm>
        </p:spPr>
        <p:txBody>
          <a:bodyPr vert="horz" lIns="91440" tIns="45720" rIns="91440" bIns="45720" rtlCol="0" anchor="t">
            <a:normAutofit/>
          </a:bodyPr>
          <a:lstStyle/>
          <a:p>
            <a:pPr marL="0" indent="0">
              <a:buNone/>
            </a:pPr>
            <a:r>
              <a:rPr lang="en-US" sz="1800" dirty="0">
                <a:latin typeface="Helvetica" pitchFamily="2" charset="0"/>
              </a:rPr>
              <a:t>We created 3 models :</a:t>
            </a:r>
          </a:p>
          <a:p>
            <a:r>
              <a:rPr lang="en-US" sz="1800" dirty="0">
                <a:latin typeface="Helvetica" pitchFamily="2" charset="0"/>
              </a:rPr>
              <a:t>Model 1:</a:t>
            </a:r>
          </a:p>
          <a:p>
            <a:pPr lvl="1"/>
            <a:r>
              <a:rPr lang="en-US" sz="1400" dirty="0">
                <a:latin typeface="Helvetica" pitchFamily="2" charset="0"/>
              </a:rPr>
              <a:t>1 LSTM layers in Encoder</a:t>
            </a:r>
          </a:p>
          <a:p>
            <a:pPr lvl="1"/>
            <a:r>
              <a:rPr lang="en-US" sz="1400" dirty="0">
                <a:latin typeface="Helvetica" pitchFamily="2" charset="0"/>
              </a:rPr>
              <a:t>1 LSTM layer at Decoder </a:t>
            </a:r>
          </a:p>
          <a:p>
            <a:pPr lvl="1"/>
            <a:r>
              <a:rPr lang="en-US" sz="1400" dirty="0">
                <a:latin typeface="Helvetica" pitchFamily="2" charset="0"/>
              </a:rPr>
              <a:t>1 Attention layer</a:t>
            </a:r>
          </a:p>
          <a:p>
            <a:r>
              <a:rPr lang="en-US" sz="1800" dirty="0">
                <a:latin typeface="Helvetica" pitchFamily="2" charset="0"/>
              </a:rPr>
              <a:t>Model 2: </a:t>
            </a:r>
            <a:r>
              <a:rPr lang="en-US" sz="1800" b="1" dirty="0">
                <a:solidFill>
                  <a:schemeClr val="bg2">
                    <a:lumMod val="50000"/>
                  </a:schemeClr>
                </a:solidFill>
                <a:latin typeface="Helvetica" pitchFamily="2" charset="0"/>
              </a:rPr>
              <a:t>(Overfitting Observed)</a:t>
            </a:r>
          </a:p>
          <a:p>
            <a:pPr lvl="1"/>
            <a:r>
              <a:rPr lang="en-US" sz="1400" dirty="0">
                <a:latin typeface="Helvetica" pitchFamily="2" charset="0"/>
              </a:rPr>
              <a:t>2 LSTM layers in Encoder </a:t>
            </a:r>
          </a:p>
          <a:p>
            <a:pPr lvl="1"/>
            <a:r>
              <a:rPr lang="en-US" sz="1400" dirty="0">
                <a:latin typeface="Helvetica" pitchFamily="2" charset="0"/>
              </a:rPr>
              <a:t>2 LSTM layers in Decoder</a:t>
            </a:r>
          </a:p>
          <a:p>
            <a:pPr lvl="1"/>
            <a:r>
              <a:rPr lang="en-US" sz="1400" dirty="0">
                <a:latin typeface="Helvetica" pitchFamily="2" charset="0"/>
              </a:rPr>
              <a:t>1 Attention layer</a:t>
            </a:r>
          </a:p>
          <a:p>
            <a:r>
              <a:rPr lang="en-US" sz="1800" dirty="0">
                <a:latin typeface="Helvetica" pitchFamily="2" charset="0"/>
              </a:rPr>
              <a:t>Model 3:</a:t>
            </a:r>
            <a:r>
              <a:rPr lang="en-US" sz="1800" b="1" dirty="0">
                <a:latin typeface="Helvetica" pitchFamily="2" charset="0"/>
              </a:rPr>
              <a:t> </a:t>
            </a:r>
            <a:r>
              <a:rPr lang="en-US" sz="1800" b="1" dirty="0">
                <a:solidFill>
                  <a:schemeClr val="bg2">
                    <a:lumMod val="50000"/>
                  </a:schemeClr>
                </a:solidFill>
                <a:latin typeface="Helvetica" pitchFamily="2" charset="0"/>
              </a:rPr>
              <a:t>(Optimum performance) </a:t>
            </a:r>
          </a:p>
          <a:p>
            <a:pPr lvl="1"/>
            <a:r>
              <a:rPr lang="en-US" sz="1400" dirty="0">
                <a:latin typeface="Helvetica" pitchFamily="2" charset="0"/>
              </a:rPr>
              <a:t>2 LSTM layers in Encoder</a:t>
            </a:r>
          </a:p>
          <a:p>
            <a:pPr lvl="1"/>
            <a:r>
              <a:rPr lang="en-US" sz="1400" dirty="0">
                <a:latin typeface="Helvetica" pitchFamily="2" charset="0"/>
              </a:rPr>
              <a:t>1 LSTM layer at Decoder </a:t>
            </a:r>
          </a:p>
          <a:p>
            <a:pPr lvl="1"/>
            <a:r>
              <a:rPr lang="en-US" sz="1400" dirty="0">
                <a:latin typeface="Helvetica" pitchFamily="2" charset="0"/>
              </a:rPr>
              <a:t>1 Attention layer</a:t>
            </a:r>
            <a:endParaRPr lang="en-US" sz="1800" dirty="0">
              <a:latin typeface="Helvetica" pitchFamily="2" charset="0"/>
            </a:endParaRPr>
          </a:p>
        </p:txBody>
      </p:sp>
      <p:sp>
        <p:nvSpPr>
          <p:cNvPr id="24"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607B8522-7A32-DA49-9A0D-00C979479F1C}"/>
              </a:ext>
            </a:extLst>
          </p:cNvPr>
          <p:cNvPicPr>
            <a:picLocks noChangeAspect="1"/>
          </p:cNvPicPr>
          <p:nvPr/>
        </p:nvPicPr>
        <p:blipFill>
          <a:blip r:embed="rId3"/>
          <a:stretch>
            <a:fillRect/>
          </a:stretch>
        </p:blipFill>
        <p:spPr>
          <a:xfrm>
            <a:off x="7708392" y="2504460"/>
            <a:ext cx="4142232" cy="2772623"/>
          </a:xfrm>
          <a:prstGeom prst="rect">
            <a:avLst/>
          </a:prstGeom>
        </p:spPr>
      </p:pic>
    </p:spTree>
    <p:extLst>
      <p:ext uri="{BB962C8B-B14F-4D97-AF65-F5344CB8AC3E}">
        <p14:creationId xmlns:p14="http://schemas.microsoft.com/office/powerpoint/2010/main" val="2628014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801340" y="802956"/>
            <a:ext cx="4762998" cy="931252"/>
          </a:xfrm>
        </p:spPr>
        <p:txBody>
          <a:bodyPr vert="horz" lIns="91440" tIns="45720" rIns="91440" bIns="45720" rtlCol="0" anchor="ctr">
            <a:normAutofit/>
          </a:bodyPr>
          <a:lstStyle/>
          <a:p>
            <a:r>
              <a:rPr lang="en-US" sz="3600" kern="1200" dirty="0">
                <a:solidFill>
                  <a:srgbClr val="000000"/>
                </a:solidFill>
                <a:latin typeface="+mj-lt"/>
                <a:ea typeface="+mj-ea"/>
                <a:cs typeface="+mj-cs"/>
              </a:rPr>
              <a:t>Output:</a:t>
            </a:r>
            <a:endParaRPr lang="en-US" sz="3600" b="1" kern="1200" dirty="0">
              <a:solidFill>
                <a:srgbClr val="000000"/>
              </a:solidFill>
              <a:latin typeface="+mj-lt"/>
              <a:ea typeface="+mj-ea"/>
              <a:cs typeface="+mj-cs"/>
            </a:endParaRPr>
          </a:p>
        </p:txBody>
      </p:sp>
      <p:sp>
        <p:nvSpPr>
          <p:cNvPr id="24"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a:extLst>
              <a:ext uri="{FF2B5EF4-FFF2-40B4-BE49-F238E27FC236}">
                <a16:creationId xmlns:a16="http://schemas.microsoft.com/office/drawing/2014/main" id="{877BEF8B-A6BB-AA47-A3B7-73C92BF6339F}"/>
              </a:ext>
            </a:extLst>
          </p:cNvPr>
          <p:cNvPicPr>
            <a:picLocks noChangeAspect="1"/>
          </p:cNvPicPr>
          <p:nvPr/>
        </p:nvPicPr>
        <p:blipFill>
          <a:blip r:embed="rId3"/>
          <a:stretch>
            <a:fillRect/>
          </a:stretch>
        </p:blipFill>
        <p:spPr>
          <a:xfrm>
            <a:off x="1012814" y="1678770"/>
            <a:ext cx="9672587" cy="1076762"/>
          </a:xfrm>
          <a:prstGeom prst="rect">
            <a:avLst/>
          </a:prstGeom>
        </p:spPr>
      </p:pic>
      <p:pic>
        <p:nvPicPr>
          <p:cNvPr id="11" name="Picture 10">
            <a:extLst>
              <a:ext uri="{FF2B5EF4-FFF2-40B4-BE49-F238E27FC236}">
                <a16:creationId xmlns:a16="http://schemas.microsoft.com/office/drawing/2014/main" id="{3010B3C0-7797-D14C-B977-39B5A55CF545}"/>
              </a:ext>
            </a:extLst>
          </p:cNvPr>
          <p:cNvPicPr>
            <a:picLocks noChangeAspect="1"/>
          </p:cNvPicPr>
          <p:nvPr/>
        </p:nvPicPr>
        <p:blipFill>
          <a:blip r:embed="rId4"/>
          <a:stretch>
            <a:fillRect/>
          </a:stretch>
        </p:blipFill>
        <p:spPr>
          <a:xfrm>
            <a:off x="933371" y="2972132"/>
            <a:ext cx="9672587" cy="1320100"/>
          </a:xfrm>
          <a:prstGeom prst="rect">
            <a:avLst/>
          </a:prstGeom>
        </p:spPr>
      </p:pic>
      <p:pic>
        <p:nvPicPr>
          <p:cNvPr id="12" name="Picture 11">
            <a:extLst>
              <a:ext uri="{FF2B5EF4-FFF2-40B4-BE49-F238E27FC236}">
                <a16:creationId xmlns:a16="http://schemas.microsoft.com/office/drawing/2014/main" id="{46FFEC3E-AE03-B148-909D-0A1D68B20E6C}"/>
              </a:ext>
            </a:extLst>
          </p:cNvPr>
          <p:cNvPicPr>
            <a:picLocks noChangeAspect="1"/>
          </p:cNvPicPr>
          <p:nvPr/>
        </p:nvPicPr>
        <p:blipFill>
          <a:blip r:embed="rId5"/>
          <a:stretch>
            <a:fillRect/>
          </a:stretch>
        </p:blipFill>
        <p:spPr>
          <a:xfrm>
            <a:off x="1012815" y="4873391"/>
            <a:ext cx="9672586" cy="1028844"/>
          </a:xfrm>
          <a:prstGeom prst="rect">
            <a:avLst/>
          </a:prstGeom>
        </p:spPr>
      </p:pic>
    </p:spTree>
    <p:extLst>
      <p:ext uri="{BB962C8B-B14F-4D97-AF65-F5344CB8AC3E}">
        <p14:creationId xmlns:p14="http://schemas.microsoft.com/office/powerpoint/2010/main" val="1106906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BBB4DD-A617-144E-9322-87B914386D6D}"/>
              </a:ext>
            </a:extLst>
          </p:cNvPr>
          <p:cNvSpPr txBox="1">
            <a:spLocks/>
          </p:cNvSpPr>
          <p:nvPr/>
        </p:nvSpPr>
        <p:spPr>
          <a:xfrm>
            <a:off x="596541" y="783978"/>
            <a:ext cx="10109557" cy="8566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Segoe UI Light" panose="020B0502040204020203" pitchFamily="34" charset="0"/>
                <a:cs typeface="Segoe UI Light" panose="020B0502040204020203" pitchFamily="34" charset="0"/>
              </a:rPr>
              <a:t>Future Scope:</a:t>
            </a:r>
            <a:endParaRPr lang="en-US" sz="3600" b="1" dirty="0"/>
          </a:p>
        </p:txBody>
      </p:sp>
      <p:sp>
        <p:nvSpPr>
          <p:cNvPr id="3" name="TextBox 2">
            <a:extLst>
              <a:ext uri="{FF2B5EF4-FFF2-40B4-BE49-F238E27FC236}">
                <a16:creationId xmlns:a16="http://schemas.microsoft.com/office/drawing/2014/main" id="{4B8FE7D1-821F-F24D-A21E-87E5FC9FACB0}"/>
              </a:ext>
            </a:extLst>
          </p:cNvPr>
          <p:cNvSpPr txBox="1"/>
          <p:nvPr/>
        </p:nvSpPr>
        <p:spPr>
          <a:xfrm>
            <a:off x="596541" y="1951672"/>
            <a:ext cx="10954328"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t>Bi-directional LSTM can be implemented that captures the context from both the directions.</a:t>
            </a:r>
          </a:p>
          <a:p>
            <a:pPr marL="285750" indent="-285750">
              <a:buFont typeface="Arial" panose="020B0604020202020204" pitchFamily="34" charset="0"/>
              <a:buChar char="•"/>
            </a:pPr>
            <a:r>
              <a:rPr lang="en-US" sz="3200" dirty="0"/>
              <a:t>Search Beam strategy can be implemented for decoding text sequence.</a:t>
            </a:r>
          </a:p>
          <a:p>
            <a:pPr marL="285750" indent="-285750">
              <a:buFont typeface="Arial" panose="020B0604020202020204" pitchFamily="34" charset="0"/>
              <a:buChar char="•"/>
            </a:pPr>
            <a:r>
              <a:rPr lang="en-US" sz="3200" dirty="0"/>
              <a:t>Evaluate performance of the model using BLUE scores.</a:t>
            </a:r>
          </a:p>
        </p:txBody>
      </p:sp>
    </p:spTree>
    <p:extLst>
      <p:ext uri="{BB962C8B-B14F-4D97-AF65-F5344CB8AC3E}">
        <p14:creationId xmlns:p14="http://schemas.microsoft.com/office/powerpoint/2010/main" val="3980629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BBB4DD-A617-144E-9322-87B914386D6D}"/>
              </a:ext>
            </a:extLst>
          </p:cNvPr>
          <p:cNvSpPr txBox="1">
            <a:spLocks/>
          </p:cNvSpPr>
          <p:nvPr/>
        </p:nvSpPr>
        <p:spPr>
          <a:xfrm>
            <a:off x="1041221" y="3000683"/>
            <a:ext cx="10109557" cy="8566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t>Thanks!</a:t>
            </a:r>
          </a:p>
        </p:txBody>
      </p:sp>
    </p:spTree>
    <p:extLst>
      <p:ext uri="{BB962C8B-B14F-4D97-AF65-F5344CB8AC3E}">
        <p14:creationId xmlns:p14="http://schemas.microsoft.com/office/powerpoint/2010/main" val="2191631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4">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36">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801340" y="802955"/>
            <a:ext cx="4766330" cy="1454051"/>
          </a:xfrm>
        </p:spPr>
        <p:txBody>
          <a:bodyPr vert="horz" lIns="91440" tIns="45720" rIns="91440" bIns="45720" rtlCol="0" anchor="ctr">
            <a:normAutofit/>
          </a:bodyPr>
          <a:lstStyle/>
          <a:p>
            <a:r>
              <a:rPr lang="en-US" sz="3600" kern="1200" dirty="0">
                <a:solidFill>
                  <a:srgbClr val="000000"/>
                </a:solidFill>
                <a:latin typeface="+mj-lt"/>
                <a:ea typeface="+mj-ea"/>
                <a:cs typeface="+mj-cs"/>
              </a:rPr>
              <a:t>Two Types :</a:t>
            </a: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804672" y="2421683"/>
            <a:ext cx="4765949" cy="3353476"/>
          </a:xfrm>
        </p:spPr>
        <p:txBody>
          <a:bodyPr vert="horz" lIns="91440" tIns="45720" rIns="91440" bIns="45720" rtlCol="0" anchor="t">
            <a:normAutofit/>
          </a:bodyPr>
          <a:lstStyle/>
          <a:p>
            <a:r>
              <a:rPr lang="en-US" sz="1800" b="1" dirty="0">
                <a:solidFill>
                  <a:srgbClr val="000000"/>
                </a:solidFill>
              </a:rPr>
              <a:t>Extractive Summarization</a:t>
            </a:r>
          </a:p>
          <a:p>
            <a:pPr marL="0" indent="0">
              <a:buNone/>
            </a:pPr>
            <a:r>
              <a:rPr lang="en-US" sz="1800" dirty="0">
                <a:solidFill>
                  <a:srgbClr val="000000"/>
                </a:solidFill>
              </a:rPr>
              <a:t>	Model selects passages from the source text and then arranges it to form summary</a:t>
            </a:r>
          </a:p>
          <a:p>
            <a:r>
              <a:rPr lang="en-US" sz="1800" b="1" dirty="0">
                <a:solidFill>
                  <a:srgbClr val="000000"/>
                </a:solidFill>
              </a:rPr>
              <a:t>Abstractive Summarization</a:t>
            </a:r>
          </a:p>
          <a:p>
            <a:pPr marL="0" lvl="1" indent="0">
              <a:buNone/>
            </a:pPr>
            <a:r>
              <a:rPr lang="en-US" sz="1800" dirty="0">
                <a:solidFill>
                  <a:srgbClr val="000000"/>
                </a:solidFill>
              </a:rPr>
              <a:t>	Model understands the intent and rephrases summary</a:t>
            </a:r>
          </a:p>
        </p:txBody>
      </p:sp>
      <p:sp>
        <p:nvSpPr>
          <p:cNvPr id="43"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6AEA24D9-4508-F342-A56E-34BDBDFBAB1E}"/>
              </a:ext>
            </a:extLst>
          </p:cNvPr>
          <p:cNvPicPr>
            <a:picLocks noChangeAspect="1"/>
          </p:cNvPicPr>
          <p:nvPr/>
        </p:nvPicPr>
        <p:blipFill>
          <a:blip r:embed="rId3"/>
          <a:stretch>
            <a:fillRect/>
          </a:stretch>
        </p:blipFill>
        <p:spPr>
          <a:xfrm>
            <a:off x="7708392" y="2824147"/>
            <a:ext cx="4142232" cy="2133249"/>
          </a:xfrm>
          <a:prstGeom prst="rect">
            <a:avLst/>
          </a:prstGeom>
        </p:spPr>
      </p:pic>
    </p:spTree>
    <p:extLst>
      <p:ext uri="{BB962C8B-B14F-4D97-AF65-F5344CB8AC3E}">
        <p14:creationId xmlns:p14="http://schemas.microsoft.com/office/powerpoint/2010/main" val="320488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4">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36">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544181" y="687719"/>
            <a:ext cx="4766330" cy="1454051"/>
          </a:xfrm>
        </p:spPr>
        <p:txBody>
          <a:bodyPr vert="horz" lIns="91440" tIns="45720" rIns="91440" bIns="45720" rtlCol="0" anchor="ctr">
            <a:normAutofit/>
          </a:bodyPr>
          <a:lstStyle/>
          <a:p>
            <a:r>
              <a:rPr lang="en-IN" b="1" dirty="0"/>
              <a:t>Problem Statement</a:t>
            </a:r>
            <a:r>
              <a:rPr lang="en-US" sz="3600" kern="1200" dirty="0">
                <a:solidFill>
                  <a:srgbClr val="000000"/>
                </a:solidFill>
                <a:latin typeface="+mj-lt"/>
                <a:ea typeface="+mj-ea"/>
                <a:cs typeface="+mj-cs"/>
              </a:rPr>
              <a:t>:</a:t>
            </a: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550294" y="2384657"/>
            <a:ext cx="5124641" cy="1454051"/>
          </a:xfrm>
        </p:spPr>
        <p:txBody>
          <a:bodyPr vert="horz" lIns="91440" tIns="45720" rIns="91440" bIns="45720" rtlCol="0" anchor="t">
            <a:normAutofit/>
          </a:bodyPr>
          <a:lstStyle/>
          <a:p>
            <a:pPr marL="0" indent="0">
              <a:buNone/>
            </a:pPr>
            <a:r>
              <a:rPr lang="en-IN" dirty="0"/>
              <a:t>Customer reviews are </a:t>
            </a:r>
            <a:r>
              <a:rPr lang="en-IN" sz="2800" b="1" dirty="0"/>
              <a:t>long</a:t>
            </a:r>
            <a:r>
              <a:rPr lang="en-IN" sz="2800" dirty="0"/>
              <a:t> and </a:t>
            </a:r>
            <a:r>
              <a:rPr lang="en-IN" sz="2800" b="1" dirty="0"/>
              <a:t>descriptive. </a:t>
            </a:r>
            <a:r>
              <a:rPr lang="en-US" dirty="0">
                <a:solidFill>
                  <a:srgbClr val="000000"/>
                </a:solidFill>
              </a:rPr>
              <a:t>Hence </a:t>
            </a:r>
            <a:r>
              <a:rPr lang="en-US" b="1" dirty="0">
                <a:solidFill>
                  <a:srgbClr val="000000"/>
                </a:solidFill>
              </a:rPr>
              <a:t>Time consuming</a:t>
            </a:r>
          </a:p>
        </p:txBody>
      </p:sp>
      <p:sp>
        <p:nvSpPr>
          <p:cNvPr id="43"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Content Placeholder 4">
            <a:extLst>
              <a:ext uri="{FF2B5EF4-FFF2-40B4-BE49-F238E27FC236}">
                <a16:creationId xmlns:a16="http://schemas.microsoft.com/office/drawing/2014/main" id="{CFB4256B-BF93-4F46-B4F7-0A606A925FD5}"/>
              </a:ext>
            </a:extLst>
          </p:cNvPr>
          <p:cNvSpPr txBox="1">
            <a:spLocks/>
          </p:cNvSpPr>
          <p:nvPr/>
        </p:nvSpPr>
        <p:spPr>
          <a:xfrm>
            <a:off x="516380" y="4233856"/>
            <a:ext cx="5551820" cy="19364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Font typeface="Arial" panose="020B0604020202020204" pitchFamily="34" charset="0"/>
              <a:buNone/>
            </a:pPr>
            <a:r>
              <a:rPr lang="en-IN" b="1" dirty="0"/>
              <a:t>Formally: </a:t>
            </a:r>
          </a:p>
          <a:p>
            <a:pPr marL="0" lvl="1" indent="0" algn="just">
              <a:buFont typeface="Arial" panose="020B0604020202020204" pitchFamily="34" charset="0"/>
              <a:buNone/>
            </a:pPr>
            <a:r>
              <a:rPr lang="en-IN" dirty="0"/>
              <a:t>Our objective here is to generate a summary for the </a:t>
            </a:r>
            <a:r>
              <a:rPr lang="en-IN" b="1" dirty="0"/>
              <a:t>Amazon Fine Food reviews</a:t>
            </a:r>
            <a:r>
              <a:rPr lang="en-IN" dirty="0"/>
              <a:t> using the abstraction-based approach</a:t>
            </a:r>
            <a:endParaRPr lang="en-US" sz="1800" dirty="0">
              <a:solidFill>
                <a:srgbClr val="000000"/>
              </a:solidFill>
            </a:endParaRPr>
          </a:p>
        </p:txBody>
      </p:sp>
      <p:pic>
        <p:nvPicPr>
          <p:cNvPr id="3" name="Picture 2">
            <a:extLst>
              <a:ext uri="{FF2B5EF4-FFF2-40B4-BE49-F238E27FC236}">
                <a16:creationId xmlns:a16="http://schemas.microsoft.com/office/drawing/2014/main" id="{EF563A9D-548C-5948-8B5E-D4F5098FD684}"/>
              </a:ext>
            </a:extLst>
          </p:cNvPr>
          <p:cNvPicPr>
            <a:picLocks noChangeAspect="1"/>
          </p:cNvPicPr>
          <p:nvPr/>
        </p:nvPicPr>
        <p:blipFill>
          <a:blip r:embed="rId3"/>
          <a:stretch>
            <a:fillRect/>
          </a:stretch>
        </p:blipFill>
        <p:spPr>
          <a:xfrm>
            <a:off x="7418294" y="1921037"/>
            <a:ext cx="5738889" cy="3725863"/>
          </a:xfrm>
          <a:prstGeom prst="rect">
            <a:avLst/>
          </a:prstGeom>
        </p:spPr>
      </p:pic>
    </p:spTree>
    <p:extLst>
      <p:ext uri="{BB962C8B-B14F-4D97-AF65-F5344CB8AC3E}">
        <p14:creationId xmlns:p14="http://schemas.microsoft.com/office/powerpoint/2010/main" val="3530133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4">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36">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544181" y="687719"/>
            <a:ext cx="4766330" cy="1009219"/>
          </a:xfrm>
        </p:spPr>
        <p:txBody>
          <a:bodyPr vert="horz" lIns="91440" tIns="45720" rIns="91440" bIns="45720" rtlCol="0" anchor="ctr">
            <a:normAutofit/>
          </a:bodyPr>
          <a:lstStyle/>
          <a:p>
            <a:r>
              <a:rPr lang="en-US" b="1" kern="1200" dirty="0">
                <a:solidFill>
                  <a:srgbClr val="000000"/>
                </a:solidFill>
                <a:latin typeface="+mj-lt"/>
                <a:ea typeface="+mj-ea"/>
                <a:cs typeface="+mj-cs"/>
              </a:rPr>
              <a:t>Dataset:</a:t>
            </a: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550294" y="2257425"/>
            <a:ext cx="5124641" cy="3912856"/>
          </a:xfrm>
        </p:spPr>
        <p:txBody>
          <a:bodyPr vert="horz" lIns="91440" tIns="45720" rIns="91440" bIns="45720" rtlCol="0" anchor="t">
            <a:normAutofit lnSpcReduction="10000"/>
          </a:bodyPr>
          <a:lstStyle/>
          <a:p>
            <a:pPr marL="0" indent="0">
              <a:buNone/>
            </a:pPr>
            <a:r>
              <a:rPr lang="en-IN" b="1" dirty="0"/>
              <a:t>Amazon Fine Food reviews</a:t>
            </a:r>
          </a:p>
          <a:p>
            <a:pPr marL="0" indent="0">
              <a:buNone/>
            </a:pPr>
            <a:r>
              <a:rPr lang="en-IN" b="1" dirty="0">
                <a:solidFill>
                  <a:srgbClr val="000000"/>
                </a:solidFill>
              </a:rPr>
              <a:t>Span : </a:t>
            </a:r>
            <a:r>
              <a:rPr lang="en-IN" dirty="0"/>
              <a:t> 10 years, up to Oct 2012</a:t>
            </a:r>
          </a:p>
          <a:p>
            <a:pPr marL="0" indent="0">
              <a:buNone/>
            </a:pPr>
            <a:r>
              <a:rPr lang="en-US" b="1" dirty="0">
                <a:solidFill>
                  <a:srgbClr val="000000"/>
                </a:solidFill>
              </a:rPr>
              <a:t>Records : </a:t>
            </a:r>
            <a:r>
              <a:rPr lang="en-IN" dirty="0"/>
              <a:t>~500,000 reviews</a:t>
            </a:r>
          </a:p>
          <a:p>
            <a:pPr marL="0" indent="0">
              <a:buNone/>
            </a:pPr>
            <a:r>
              <a:rPr lang="en-IN" b="1" dirty="0">
                <a:solidFill>
                  <a:srgbClr val="000000"/>
                </a:solidFill>
              </a:rPr>
              <a:t>Includes:</a:t>
            </a:r>
          </a:p>
          <a:p>
            <a:r>
              <a:rPr lang="en-IN" dirty="0"/>
              <a:t>product and user information</a:t>
            </a:r>
          </a:p>
          <a:p>
            <a:r>
              <a:rPr lang="en-IN" dirty="0"/>
              <a:t>Ratings</a:t>
            </a:r>
          </a:p>
          <a:p>
            <a:r>
              <a:rPr lang="en-IN" dirty="0"/>
              <a:t>plain text review</a:t>
            </a:r>
          </a:p>
          <a:p>
            <a:r>
              <a:rPr lang="en-IN" dirty="0"/>
              <a:t>summary</a:t>
            </a:r>
            <a:endParaRPr lang="en-IN" b="1" dirty="0">
              <a:solidFill>
                <a:srgbClr val="000000"/>
              </a:solidFill>
            </a:endParaRPr>
          </a:p>
          <a:p>
            <a:pPr marL="0" indent="0">
              <a:buNone/>
            </a:pPr>
            <a:endParaRPr lang="en-IN" b="1" dirty="0">
              <a:solidFill>
                <a:srgbClr val="000000"/>
              </a:solidFill>
            </a:endParaRPr>
          </a:p>
          <a:p>
            <a:pPr marL="0" indent="0">
              <a:buNone/>
            </a:pPr>
            <a:endParaRPr lang="en-US" b="1" dirty="0">
              <a:solidFill>
                <a:srgbClr val="000000"/>
              </a:solidFill>
            </a:endParaRPr>
          </a:p>
        </p:txBody>
      </p:sp>
      <p:sp>
        <p:nvSpPr>
          <p:cNvPr id="43"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1A6F5635-2107-9146-9D14-DE777460B2F5}"/>
              </a:ext>
            </a:extLst>
          </p:cNvPr>
          <p:cNvPicPr>
            <a:picLocks noChangeAspect="1"/>
          </p:cNvPicPr>
          <p:nvPr/>
        </p:nvPicPr>
        <p:blipFill>
          <a:blip r:embed="rId3"/>
          <a:stretch>
            <a:fillRect/>
          </a:stretch>
        </p:blipFill>
        <p:spPr>
          <a:xfrm>
            <a:off x="7939656" y="2257425"/>
            <a:ext cx="3702050" cy="3239294"/>
          </a:xfrm>
          <a:prstGeom prst="rect">
            <a:avLst/>
          </a:prstGeom>
        </p:spPr>
      </p:pic>
    </p:spTree>
    <p:extLst>
      <p:ext uri="{BB962C8B-B14F-4D97-AF65-F5344CB8AC3E}">
        <p14:creationId xmlns:p14="http://schemas.microsoft.com/office/powerpoint/2010/main" val="2874149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34">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972"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36">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544181" y="687719"/>
            <a:ext cx="4766330" cy="1009219"/>
          </a:xfrm>
        </p:spPr>
        <p:txBody>
          <a:bodyPr vert="horz" lIns="91440" tIns="45720" rIns="91440" bIns="45720" rtlCol="0" anchor="ctr">
            <a:normAutofit/>
          </a:bodyPr>
          <a:lstStyle/>
          <a:p>
            <a:r>
              <a:rPr lang="en-IN" b="1" dirty="0"/>
              <a:t>Pre-processing</a:t>
            </a:r>
            <a:r>
              <a:rPr lang="en-US" b="1" kern="1200" dirty="0">
                <a:solidFill>
                  <a:srgbClr val="000000"/>
                </a:solidFill>
                <a:latin typeface="+mj-lt"/>
                <a:ea typeface="+mj-ea"/>
                <a:cs typeface="+mj-cs"/>
              </a:rPr>
              <a:t>:</a:t>
            </a: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550294" y="2257425"/>
            <a:ext cx="5124641" cy="4057650"/>
          </a:xfrm>
        </p:spPr>
        <p:txBody>
          <a:bodyPr vert="horz" lIns="91440" tIns="45720" rIns="91440" bIns="45720" rtlCol="0" anchor="t">
            <a:normAutofit/>
          </a:bodyPr>
          <a:lstStyle/>
          <a:p>
            <a:pPr marL="0" indent="0">
              <a:buNone/>
            </a:pPr>
            <a:r>
              <a:rPr lang="en-IN" b="1" dirty="0"/>
              <a:t>Drop the:</a:t>
            </a:r>
          </a:p>
          <a:p>
            <a:pPr lvl="1"/>
            <a:r>
              <a:rPr lang="en-IN" sz="3200" dirty="0"/>
              <a:t>Duplicates </a:t>
            </a:r>
          </a:p>
          <a:p>
            <a:pPr lvl="1"/>
            <a:r>
              <a:rPr lang="en-IN" sz="3200" dirty="0"/>
              <a:t>NA values</a:t>
            </a:r>
          </a:p>
          <a:p>
            <a:pPr lvl="1"/>
            <a:r>
              <a:rPr lang="en-IN" sz="3200" dirty="0"/>
              <a:t>Unwanted symbols and characters</a:t>
            </a:r>
          </a:p>
          <a:p>
            <a:pPr lvl="1"/>
            <a:r>
              <a:rPr lang="en-IN" sz="3200" dirty="0"/>
              <a:t>Stop-words</a:t>
            </a:r>
          </a:p>
          <a:p>
            <a:pPr lvl="1"/>
            <a:r>
              <a:rPr lang="en-IN" sz="3200" dirty="0"/>
              <a:t>Short words</a:t>
            </a:r>
          </a:p>
          <a:p>
            <a:pPr marL="0" indent="0">
              <a:buNone/>
            </a:pPr>
            <a:r>
              <a:rPr lang="en-IN" b="1" dirty="0"/>
              <a:t>Contraction mapping</a:t>
            </a:r>
          </a:p>
          <a:p>
            <a:pPr marL="0" indent="0">
              <a:buNone/>
            </a:pPr>
            <a:endParaRPr lang="en-IN" sz="3600" dirty="0"/>
          </a:p>
        </p:txBody>
      </p:sp>
      <p:sp>
        <p:nvSpPr>
          <p:cNvPr id="43"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7121"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DE7C6450-27E9-1A41-ACCF-99F99CFEDE9C}"/>
              </a:ext>
            </a:extLst>
          </p:cNvPr>
          <p:cNvPicPr>
            <a:picLocks noChangeAspect="1"/>
          </p:cNvPicPr>
          <p:nvPr/>
        </p:nvPicPr>
        <p:blipFill>
          <a:blip r:embed="rId3"/>
          <a:stretch>
            <a:fillRect/>
          </a:stretch>
        </p:blipFill>
        <p:spPr>
          <a:xfrm>
            <a:off x="8241025" y="2257425"/>
            <a:ext cx="3203882" cy="3203882"/>
          </a:xfrm>
          <a:prstGeom prst="rect">
            <a:avLst/>
          </a:prstGeom>
        </p:spPr>
      </p:pic>
    </p:spTree>
    <p:extLst>
      <p:ext uri="{BB962C8B-B14F-4D97-AF65-F5344CB8AC3E}">
        <p14:creationId xmlns:p14="http://schemas.microsoft.com/office/powerpoint/2010/main" val="2523682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125"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801340" y="802955"/>
            <a:ext cx="4977976" cy="1454051"/>
          </a:xfrm>
        </p:spPr>
        <p:txBody>
          <a:bodyPr vert="horz" lIns="91440" tIns="45720" rIns="91440" bIns="45720" rtlCol="0" anchor="ctr">
            <a:normAutofit/>
          </a:bodyPr>
          <a:lstStyle/>
          <a:p>
            <a:r>
              <a:rPr lang="en-US" b="1" kern="1200">
                <a:solidFill>
                  <a:srgbClr val="000000"/>
                </a:solidFill>
                <a:latin typeface="+mj-lt"/>
                <a:ea typeface="+mj-ea"/>
                <a:cs typeface="+mj-cs"/>
              </a:rPr>
              <a:t>Tokenize:</a:t>
            </a:r>
          </a:p>
        </p:txBody>
      </p:sp>
      <p:sp>
        <p:nvSpPr>
          <p:cNvPr id="5" name="Content Placeholder 4">
            <a:extLst>
              <a:ext uri="{FF2B5EF4-FFF2-40B4-BE49-F238E27FC236}">
                <a16:creationId xmlns:a16="http://schemas.microsoft.com/office/drawing/2014/main" id="{94003D31-C7D7-F94C-B917-B9526596AA00}"/>
              </a:ext>
            </a:extLst>
          </p:cNvPr>
          <p:cNvSpPr>
            <a:spLocks noGrp="1"/>
          </p:cNvSpPr>
          <p:nvPr>
            <p:ph sz="half" idx="1"/>
          </p:nvPr>
        </p:nvSpPr>
        <p:spPr>
          <a:xfrm>
            <a:off x="797809" y="2421682"/>
            <a:ext cx="4977578" cy="3639289"/>
          </a:xfrm>
        </p:spPr>
        <p:txBody>
          <a:bodyPr vert="horz" lIns="91440" tIns="45720" rIns="91440" bIns="45720" rtlCol="0" anchor="ctr">
            <a:normAutofit/>
          </a:bodyPr>
          <a:lstStyle/>
          <a:p>
            <a:r>
              <a:rPr lang="en-US" sz="2000" b="1" dirty="0">
                <a:solidFill>
                  <a:srgbClr val="000000"/>
                </a:solidFill>
              </a:rPr>
              <a:t>Analyze length of reviews and summary </a:t>
            </a:r>
          </a:p>
          <a:p>
            <a:pPr lvl="1"/>
            <a:r>
              <a:rPr lang="en-US" sz="2000" dirty="0">
                <a:solidFill>
                  <a:srgbClr val="000000"/>
                </a:solidFill>
              </a:rPr>
              <a:t>Majority review length = 80</a:t>
            </a:r>
          </a:p>
          <a:p>
            <a:pPr lvl="1"/>
            <a:r>
              <a:rPr lang="en-US" sz="2000" dirty="0">
                <a:solidFill>
                  <a:srgbClr val="000000"/>
                </a:solidFill>
              </a:rPr>
              <a:t>Majority summary length = 10</a:t>
            </a:r>
          </a:p>
          <a:p>
            <a:r>
              <a:rPr lang="en-US" sz="2000" dirty="0">
                <a:solidFill>
                  <a:srgbClr val="000000"/>
                </a:solidFill>
              </a:rPr>
              <a:t>Fix maximum review and summary length accordingly</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91562"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666657AA-7DC5-D146-8899-F126A7D85489}"/>
              </a:ext>
            </a:extLst>
          </p:cNvPr>
          <p:cNvPicPr>
            <a:picLocks noChangeAspect="1"/>
          </p:cNvPicPr>
          <p:nvPr/>
        </p:nvPicPr>
        <p:blipFill rotWithShape="1">
          <a:blip r:embed="rId3"/>
          <a:srcRect r="3" b="373"/>
          <a:stretch/>
        </p:blipFill>
        <p:spPr>
          <a:xfrm>
            <a:off x="8100821" y="2184050"/>
            <a:ext cx="3661831" cy="2510098"/>
          </a:xfrm>
          <a:prstGeom prst="rect">
            <a:avLst/>
          </a:prstGeom>
        </p:spPr>
      </p:pic>
    </p:spTree>
    <p:extLst>
      <p:ext uri="{BB962C8B-B14F-4D97-AF65-F5344CB8AC3E}">
        <p14:creationId xmlns:p14="http://schemas.microsoft.com/office/powerpoint/2010/main" val="3947701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7"/>
          <p:cNvSpPr>
            <a:spLocks noGrp="1"/>
          </p:cNvSpPr>
          <p:nvPr>
            <p:ph type="title"/>
          </p:nvPr>
        </p:nvSpPr>
        <p:spPr>
          <a:xfrm>
            <a:off x="640079" y="2053641"/>
            <a:ext cx="3669161" cy="2760098"/>
          </a:xfrm>
        </p:spPr>
        <p:txBody>
          <a:bodyPr vert="horz" lIns="91440" tIns="45720" rIns="91440" bIns="45720" rtlCol="0" anchor="ctr">
            <a:normAutofit/>
          </a:bodyPr>
          <a:lstStyle/>
          <a:p>
            <a:r>
              <a:rPr lang="en-US" sz="4400" b="1" kern="1200">
                <a:solidFill>
                  <a:srgbClr val="FFFFFF"/>
                </a:solidFill>
                <a:latin typeface="+mj-lt"/>
                <a:ea typeface="+mj-ea"/>
                <a:cs typeface="+mj-cs"/>
              </a:rPr>
              <a:t>Neural Network Layers used in project</a:t>
            </a:r>
            <a:r>
              <a:rPr lang="en-US" sz="4400" kern="1200">
                <a:solidFill>
                  <a:srgbClr val="FFFFFF"/>
                </a:solidFill>
                <a:latin typeface="+mj-lt"/>
                <a:ea typeface="+mj-ea"/>
                <a:cs typeface="+mj-cs"/>
              </a:rPr>
              <a:t>	</a:t>
            </a:r>
          </a:p>
        </p:txBody>
      </p:sp>
      <p:sp>
        <p:nvSpPr>
          <p:cNvPr id="2" name="TextBox 1">
            <a:extLst>
              <a:ext uri="{FF2B5EF4-FFF2-40B4-BE49-F238E27FC236}">
                <a16:creationId xmlns:a16="http://schemas.microsoft.com/office/drawing/2014/main" id="{EB704B20-E4EB-4ECE-A9E6-E0EF67981F55}"/>
              </a:ext>
            </a:extLst>
          </p:cNvPr>
          <p:cNvSpPr txBox="1"/>
          <p:nvPr/>
        </p:nvSpPr>
        <p:spPr>
          <a:xfrm>
            <a:off x="6090574" y="801866"/>
            <a:ext cx="5306084" cy="523063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solidFill>
                  <a:srgbClr val="000000"/>
                </a:solidFill>
              </a:rPr>
              <a:t>RNN Layer(LSTM model)</a:t>
            </a:r>
          </a:p>
          <a:p>
            <a:pPr indent="-228600">
              <a:lnSpc>
                <a:spcPct val="90000"/>
              </a:lnSpc>
              <a:spcAft>
                <a:spcPts val="600"/>
              </a:spcAft>
              <a:buFont typeface="Arial" panose="020B0604020202020204" pitchFamily="34" charset="0"/>
              <a:buChar char="•"/>
            </a:pPr>
            <a:endParaRPr lang="en-US" sz="2400" dirty="0">
              <a:solidFill>
                <a:srgbClr val="000000"/>
              </a:solidFill>
            </a:endParaRPr>
          </a:p>
          <a:p>
            <a:pPr indent="-228600">
              <a:lnSpc>
                <a:spcPct val="90000"/>
              </a:lnSpc>
              <a:spcAft>
                <a:spcPts val="600"/>
              </a:spcAft>
              <a:buFont typeface="Arial" panose="020B0604020202020204" pitchFamily="34" charset="0"/>
              <a:buChar char="•"/>
            </a:pPr>
            <a:r>
              <a:rPr lang="en-US" sz="2400" dirty="0">
                <a:solidFill>
                  <a:srgbClr val="000000"/>
                </a:solidFill>
              </a:rPr>
              <a:t>Embedding Layer </a:t>
            </a:r>
          </a:p>
          <a:p>
            <a:pPr indent="-228600">
              <a:lnSpc>
                <a:spcPct val="90000"/>
              </a:lnSpc>
              <a:spcAft>
                <a:spcPts val="600"/>
              </a:spcAft>
              <a:buFont typeface="Arial" panose="020B0604020202020204" pitchFamily="34" charset="0"/>
              <a:buChar char="•"/>
            </a:pPr>
            <a:endParaRPr lang="en-US" sz="2400" dirty="0">
              <a:solidFill>
                <a:srgbClr val="000000"/>
              </a:solidFill>
            </a:endParaRPr>
          </a:p>
          <a:p>
            <a:pPr indent="-228600">
              <a:lnSpc>
                <a:spcPct val="90000"/>
              </a:lnSpc>
              <a:spcAft>
                <a:spcPts val="600"/>
              </a:spcAft>
              <a:buFont typeface="Arial" panose="020B0604020202020204" pitchFamily="34" charset="0"/>
              <a:buChar char="•"/>
            </a:pPr>
            <a:r>
              <a:rPr lang="en-US" sz="2400" dirty="0">
                <a:solidFill>
                  <a:srgbClr val="000000"/>
                </a:solidFill>
              </a:rPr>
              <a:t>Time Distributed Layer</a:t>
            </a:r>
          </a:p>
          <a:p>
            <a:pPr indent="-228600">
              <a:lnSpc>
                <a:spcPct val="90000"/>
              </a:lnSpc>
              <a:spcAft>
                <a:spcPts val="600"/>
              </a:spcAft>
              <a:buFont typeface="Arial" panose="020B0604020202020204" pitchFamily="34" charset="0"/>
              <a:buChar char="•"/>
            </a:pPr>
            <a:endParaRPr lang="en-US" sz="2400" dirty="0">
              <a:solidFill>
                <a:srgbClr val="000000"/>
              </a:solidFill>
            </a:endParaRPr>
          </a:p>
          <a:p>
            <a:pPr indent="-228600">
              <a:lnSpc>
                <a:spcPct val="90000"/>
              </a:lnSpc>
              <a:spcAft>
                <a:spcPts val="600"/>
              </a:spcAft>
              <a:buFont typeface="Arial" panose="020B0604020202020204" pitchFamily="34" charset="0"/>
              <a:buChar char="•"/>
            </a:pPr>
            <a:r>
              <a:rPr lang="en-US" sz="2400" dirty="0">
                <a:solidFill>
                  <a:srgbClr val="000000"/>
                </a:solidFill>
              </a:rPr>
              <a:t>Attention Layer</a:t>
            </a:r>
          </a:p>
          <a:p>
            <a:pPr indent="-228600">
              <a:lnSpc>
                <a:spcPct val="90000"/>
              </a:lnSpc>
              <a:spcAft>
                <a:spcPts val="600"/>
              </a:spcAft>
              <a:buFont typeface="Arial" panose="020B0604020202020204" pitchFamily="34" charset="0"/>
              <a:buChar char="•"/>
            </a:pPr>
            <a:endParaRPr lang="en-US" sz="2400" dirty="0">
              <a:solidFill>
                <a:srgbClr val="000000"/>
              </a:solidFill>
            </a:endParaRPr>
          </a:p>
          <a:p>
            <a:pPr indent="-228600">
              <a:lnSpc>
                <a:spcPct val="90000"/>
              </a:lnSpc>
              <a:spcAft>
                <a:spcPts val="600"/>
              </a:spcAft>
              <a:buFont typeface="Arial" panose="020B0604020202020204" pitchFamily="34" charset="0"/>
              <a:buChar char="•"/>
            </a:pPr>
            <a:r>
              <a:rPr lang="en-US" sz="2400" dirty="0">
                <a:solidFill>
                  <a:srgbClr val="000000"/>
                </a:solidFill>
              </a:rPr>
              <a:t>Dense Layer</a:t>
            </a:r>
          </a:p>
          <a:p>
            <a:pPr indent="-228600">
              <a:lnSpc>
                <a:spcPct val="90000"/>
              </a:lnSpc>
              <a:spcAft>
                <a:spcPts val="600"/>
              </a:spcAft>
              <a:buFont typeface="Arial" panose="020B0604020202020204" pitchFamily="34" charset="0"/>
              <a:buChar char="•"/>
            </a:pPr>
            <a:endParaRPr lang="en-US" sz="2400" dirty="0">
              <a:solidFill>
                <a:srgbClr val="000000"/>
              </a:solidFill>
            </a:endParaRPr>
          </a:p>
          <a:p>
            <a:pPr indent="-228600">
              <a:lnSpc>
                <a:spcPct val="90000"/>
              </a:lnSpc>
              <a:spcAft>
                <a:spcPts val="600"/>
              </a:spcAft>
              <a:buFont typeface="Arial" panose="020B0604020202020204" pitchFamily="34" charset="0"/>
              <a:buChar char="•"/>
            </a:pPr>
            <a:endParaRPr lang="en-US" sz="2400" dirty="0">
              <a:solidFill>
                <a:srgbClr val="000000"/>
              </a:solidFill>
            </a:endParaRPr>
          </a:p>
          <a:p>
            <a:pPr indent="-228600">
              <a:lnSpc>
                <a:spcPct val="90000"/>
              </a:lnSpc>
              <a:spcAft>
                <a:spcPts val="600"/>
              </a:spcAft>
              <a:buFont typeface="Arial" panose="020B0604020202020204" pitchFamily="34" charset="0"/>
              <a:buChar char="•"/>
            </a:pPr>
            <a:endParaRPr lang="en-US" sz="2400" dirty="0">
              <a:solidFill>
                <a:srgbClr val="000000"/>
              </a:solidFill>
            </a:endParaRPr>
          </a:p>
          <a:p>
            <a:pPr indent="-228600">
              <a:lnSpc>
                <a:spcPct val="90000"/>
              </a:lnSpc>
              <a:spcAft>
                <a:spcPts val="600"/>
              </a:spcAft>
              <a:buFont typeface="Arial" panose="020B0604020202020204" pitchFamily="34" charset="0"/>
              <a:buChar char="•"/>
            </a:pPr>
            <a:endParaRPr lang="en-US" sz="2400" dirty="0">
              <a:solidFill>
                <a:srgbClr val="000000"/>
              </a:solidFill>
            </a:endParaRPr>
          </a:p>
        </p:txBody>
      </p:sp>
    </p:spTree>
    <p:extLst>
      <p:ext uri="{BB962C8B-B14F-4D97-AF65-F5344CB8AC3E}">
        <p14:creationId xmlns:p14="http://schemas.microsoft.com/office/powerpoint/2010/main" val="868334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865C0F-BFA0-9048-BD01-DBBBB53A5190}"/>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6600" b="1" kern="1200">
                <a:solidFill>
                  <a:srgbClr val="FFFFFF"/>
                </a:solidFill>
                <a:latin typeface="+mj-lt"/>
                <a:ea typeface="+mj-ea"/>
                <a:cs typeface="+mj-cs"/>
              </a:rPr>
              <a:t>LSTM(Long Short-Term Memory)</a:t>
            </a:r>
          </a:p>
        </p:txBody>
      </p:sp>
    </p:spTree>
    <p:extLst>
      <p:ext uri="{BB962C8B-B14F-4D97-AF65-F5344CB8AC3E}">
        <p14:creationId xmlns:p14="http://schemas.microsoft.com/office/powerpoint/2010/main" val="2757951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685</Words>
  <Application>Microsoft Macintosh PowerPoint</Application>
  <PresentationFormat>Widescreen</PresentationFormat>
  <Paragraphs>121</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Helvetica</vt:lpstr>
      <vt:lpstr>Segoe UI Light</vt:lpstr>
      <vt:lpstr>Office Theme</vt:lpstr>
      <vt:lpstr>Text Summarization Using RNN</vt:lpstr>
      <vt:lpstr>Motivation</vt:lpstr>
      <vt:lpstr>Two Types :</vt:lpstr>
      <vt:lpstr>Problem Statement:</vt:lpstr>
      <vt:lpstr>Dataset:</vt:lpstr>
      <vt:lpstr>Pre-processing:</vt:lpstr>
      <vt:lpstr>Tokenize:</vt:lpstr>
      <vt:lpstr>Neural Network Layers used in project </vt:lpstr>
      <vt:lpstr>LSTM(Long Short-Term Memory)</vt:lpstr>
      <vt:lpstr>Why LSTM?</vt:lpstr>
      <vt:lpstr>Dependencies</vt:lpstr>
      <vt:lpstr>Architecture:</vt:lpstr>
      <vt:lpstr>Embedding Layer:</vt:lpstr>
      <vt:lpstr>Dimension Selection</vt:lpstr>
      <vt:lpstr>RNNs can easily translate a word from a given language to some other language by using the word mapping. In RNN the last hidden state from Encoder is fed as an input to the Decoder.  Attention Layer is used to improve the performance of the model.</vt:lpstr>
      <vt:lpstr>WORKING:</vt:lpstr>
      <vt:lpstr>Time Distributed Layer</vt:lpstr>
      <vt:lpstr>Encoder-Decoder Framework</vt:lpstr>
      <vt:lpstr>Architecture</vt:lpstr>
      <vt:lpstr>Code Snap :</vt:lpstr>
      <vt:lpstr>Loss Function and Early Stopping</vt:lpstr>
      <vt:lpstr>Experiments:</vt:lpstr>
      <vt:lpstr>Output: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Summarization Using RNN</dc:title>
  <dc:creator>Deepak Kumar Shukla</dc:creator>
  <cp:lastModifiedBy>Deepak Kumar Shukla</cp:lastModifiedBy>
  <cp:revision>9</cp:revision>
  <dcterms:created xsi:type="dcterms:W3CDTF">2020-05-06T15:16:20Z</dcterms:created>
  <dcterms:modified xsi:type="dcterms:W3CDTF">2020-05-06T15:32:57Z</dcterms:modified>
</cp:coreProperties>
</file>